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docProps/custom.xml" ContentType="application/vnd.openxmlformats-officedocument.custom-properti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7"/>
  </p:notesMasterIdLst>
  <p:handoutMasterIdLst>
    <p:handoutMasterId r:id="rId28"/>
  </p:handoutMasterIdLst>
  <p:sldIdLst>
    <p:sldId id="256" r:id="rId2"/>
    <p:sldId id="257" r:id="rId3"/>
    <p:sldId id="285" r:id="rId4"/>
    <p:sldId id="286" r:id="rId5"/>
    <p:sldId id="287" r:id="rId6"/>
    <p:sldId id="288"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8" r:id="rId24"/>
    <p:sldId id="283" r:id="rId25"/>
    <p:sldId id="284" r:id="rId26"/>
  </p:sldIdLst>
  <p:sldSz cx="16259175" cy="9145588"/>
  <p:notesSz cx="6858000" cy="9144000"/>
  <p:defaultTextStyle>
    <a:defPPr>
      <a:defRPr lang="es-CL"/>
    </a:defPPr>
    <a:lvl1pPr marL="0" algn="l" defTabSz="1625895" rtl="0" eaLnBrk="1" latinLnBrk="0" hangingPunct="1">
      <a:defRPr sz="3200" kern="1200">
        <a:solidFill>
          <a:schemeClr val="tx1"/>
        </a:solidFill>
        <a:latin typeface="+mn-lt"/>
        <a:ea typeface="+mn-ea"/>
        <a:cs typeface="+mn-cs"/>
      </a:defRPr>
    </a:lvl1pPr>
    <a:lvl2pPr marL="812947" algn="l" defTabSz="1625895" rtl="0" eaLnBrk="1" latinLnBrk="0" hangingPunct="1">
      <a:defRPr sz="3200" kern="1200">
        <a:solidFill>
          <a:schemeClr val="tx1"/>
        </a:solidFill>
        <a:latin typeface="+mn-lt"/>
        <a:ea typeface="+mn-ea"/>
        <a:cs typeface="+mn-cs"/>
      </a:defRPr>
    </a:lvl2pPr>
    <a:lvl3pPr marL="1625895" algn="l" defTabSz="1625895" rtl="0" eaLnBrk="1" latinLnBrk="0" hangingPunct="1">
      <a:defRPr sz="3200" kern="1200">
        <a:solidFill>
          <a:schemeClr val="tx1"/>
        </a:solidFill>
        <a:latin typeface="+mn-lt"/>
        <a:ea typeface="+mn-ea"/>
        <a:cs typeface="+mn-cs"/>
      </a:defRPr>
    </a:lvl3pPr>
    <a:lvl4pPr marL="2438842" algn="l" defTabSz="1625895" rtl="0" eaLnBrk="1" latinLnBrk="0" hangingPunct="1">
      <a:defRPr sz="3200" kern="1200">
        <a:solidFill>
          <a:schemeClr val="tx1"/>
        </a:solidFill>
        <a:latin typeface="+mn-lt"/>
        <a:ea typeface="+mn-ea"/>
        <a:cs typeface="+mn-cs"/>
      </a:defRPr>
    </a:lvl4pPr>
    <a:lvl5pPr marL="3251789" algn="l" defTabSz="1625895" rtl="0" eaLnBrk="1" latinLnBrk="0" hangingPunct="1">
      <a:defRPr sz="3200" kern="1200">
        <a:solidFill>
          <a:schemeClr val="tx1"/>
        </a:solidFill>
        <a:latin typeface="+mn-lt"/>
        <a:ea typeface="+mn-ea"/>
        <a:cs typeface="+mn-cs"/>
      </a:defRPr>
    </a:lvl5pPr>
    <a:lvl6pPr marL="4064737" algn="l" defTabSz="1625895" rtl="0" eaLnBrk="1" latinLnBrk="0" hangingPunct="1">
      <a:defRPr sz="3200" kern="1200">
        <a:solidFill>
          <a:schemeClr val="tx1"/>
        </a:solidFill>
        <a:latin typeface="+mn-lt"/>
        <a:ea typeface="+mn-ea"/>
        <a:cs typeface="+mn-cs"/>
      </a:defRPr>
    </a:lvl6pPr>
    <a:lvl7pPr marL="4877684" algn="l" defTabSz="1625895" rtl="0" eaLnBrk="1" latinLnBrk="0" hangingPunct="1">
      <a:defRPr sz="3200" kern="1200">
        <a:solidFill>
          <a:schemeClr val="tx1"/>
        </a:solidFill>
        <a:latin typeface="+mn-lt"/>
        <a:ea typeface="+mn-ea"/>
        <a:cs typeface="+mn-cs"/>
      </a:defRPr>
    </a:lvl7pPr>
    <a:lvl8pPr marL="5690631" algn="l" defTabSz="1625895" rtl="0" eaLnBrk="1" latinLnBrk="0" hangingPunct="1">
      <a:defRPr sz="3200" kern="1200">
        <a:solidFill>
          <a:schemeClr val="tx1"/>
        </a:solidFill>
        <a:latin typeface="+mn-lt"/>
        <a:ea typeface="+mn-ea"/>
        <a:cs typeface="+mn-cs"/>
      </a:defRPr>
    </a:lvl8pPr>
    <a:lvl9pPr marL="6503579" algn="l" defTabSz="1625895"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CD904"/>
    </p:penClr>
  </p:showPr>
  <p:clrMru>
    <a:srgbClr val="006699"/>
    <a:srgbClr val="FFD1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8821" autoAdjust="0"/>
    <p:restoredTop sz="77857" autoAdjust="0"/>
  </p:normalViewPr>
  <p:slideViewPr>
    <p:cSldViewPr>
      <p:cViewPr varScale="1">
        <p:scale>
          <a:sx n="72" d="100"/>
          <a:sy n="72" d="100"/>
        </p:scale>
        <p:origin x="-160" y="-96"/>
      </p:cViewPr>
      <p:guideLst>
        <p:guide orient="horz" pos="2881"/>
        <p:guide pos="5121"/>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508" y="177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22FB78-178D-4FD1-9F08-0361C55A431D}" type="datetimeFigureOut">
              <a:rPr lang="es-CL" smtClean="0"/>
              <a:pPr/>
              <a:t>4/4/13</a:t>
            </a:fld>
            <a:endParaRPr lang="es-CL"/>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0EA13A-1D41-4B11-AC47-536BD0CD96AC}" type="slidenum">
              <a:rPr lang="es-CL" smtClean="0"/>
              <a:pPr/>
              <a:t>‹#›</a:t>
            </a:fld>
            <a:endParaRPr lang="es-C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just">
              <a:spcAft>
                <a:spcPts val="600"/>
              </a:spcAft>
              <a:defRPr sz="1200">
                <a:solidFill>
                  <a:schemeClr val="tx1">
                    <a:lumMod val="85000"/>
                    <a:lumOff val="15000"/>
                  </a:schemeClr>
                </a:solidFill>
                <a:latin typeface="Arial" pitchFamily="34" charset="0"/>
                <a:cs typeface="Arial" pitchFamily="34" charset="0"/>
              </a:defRPr>
            </a:lvl1pPr>
          </a:lstStyle>
          <a:p>
            <a:r>
              <a:rPr lang="es-CL" dirty="0" smtClean="0"/>
              <a:t>Ingrese Título</a:t>
            </a:r>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spcAft>
                <a:spcPts val="600"/>
              </a:spcAft>
              <a:defRPr sz="800">
                <a:solidFill>
                  <a:schemeClr val="tx1">
                    <a:lumMod val="85000"/>
                    <a:lumOff val="15000"/>
                  </a:schemeClr>
                </a:solidFill>
                <a:latin typeface="Arial" pitchFamily="34" charset="0"/>
                <a:cs typeface="Arial" pitchFamily="34" charset="0"/>
              </a:defRPr>
            </a:lvl1pPr>
          </a:lstStyle>
          <a:p>
            <a:fld id="{902FC5FA-A7C8-41AB-92CC-CC0EF8C68528}" type="datetimeFigureOut">
              <a:rPr lang="es-CL" smtClean="0"/>
              <a:pPr/>
              <a:t>4/4/13</a:t>
            </a:fld>
            <a:endParaRPr lang="es-CL"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L" dirty="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solidFill>
                  <a:schemeClr val="tx1">
                    <a:lumMod val="85000"/>
                    <a:lumOff val="15000"/>
                  </a:schemeClr>
                </a:solidFill>
                <a:latin typeface="Arial" pitchFamily="34" charset="0"/>
                <a:cs typeface="Arial" pitchFamily="34" charset="0"/>
              </a:defRPr>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solidFill>
                  <a:schemeClr val="tx1">
                    <a:lumMod val="85000"/>
                    <a:lumOff val="15000"/>
                  </a:schemeClr>
                </a:solidFill>
                <a:latin typeface="Arial" pitchFamily="34" charset="0"/>
                <a:cs typeface="Arial" pitchFamily="34" charset="0"/>
              </a:defRPr>
            </a:lvl1pPr>
          </a:lstStyle>
          <a:p>
            <a:fld id="{663B3B5C-C8FF-4C72-BBCD-C11E1533B68F}" type="slidenum">
              <a:rPr lang="es-CL" smtClean="0"/>
              <a:pPr/>
              <a:t>‹#›</a:t>
            </a:fld>
            <a:endParaRPr lang="es-CL"/>
          </a:p>
        </p:txBody>
      </p:sp>
    </p:spTree>
  </p:cSld>
  <p:clrMap bg1="lt1" tx1="dk1" bg2="lt2" tx2="dk2" accent1="accent1" accent2="accent2" accent3="accent3" accent4="accent4" accent5="accent5" accent6="accent6" hlink="hlink" folHlink="folHlink"/>
  <p:notesStyle>
    <a:lvl1pPr marL="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1pPr>
    <a:lvl2pPr marL="17780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2pPr>
    <a:lvl3pPr marL="3619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3pPr>
    <a:lvl4pPr marL="5397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4pPr>
    <a:lvl5pPr marL="8064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image" Target="../media/image2.png"/></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image" Target="../media/image2.png"/></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image" Target="../media/image2.png"/></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image" Target="../media/image2.png"/></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image" Target="../media/image2.png"/></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image" Target="../media/image2.png"/></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image" Target="../media/image2.png"/></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image" Target="../media/image2.png"/></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image" Target="../media/image2.png"/></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image" Target="../media/image2.png"/></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image" Target="../media/image2.png"/></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image" Target="../media/image2.png"/></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image" Target="../media/image2.png"/></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image" Target="../media/image2.png"/></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image" Target="../media/image2.png"/></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image" Target="../media/image2.png"/></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image" Target="../media/image2.png"/></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image" Target="../media/image2.png"/></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2.png"/></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image" Target="../media/image2.png"/></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image" Target="../media/image2.png"/></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image" Target="../media/image2.png"/></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image" Target="../media/image2.png"/></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a:t>
            </a:fld>
            <a:endParaRPr lang="es-C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What can we see in the Universe today</a:t>
            </a:r>
            <a:r>
              <a:rPr lang="es-CL" dirty="0" smtClean="0">
                <a:solidFill>
                  <a:schemeClr val="tx1"/>
                </a:solidFill>
              </a:rPr>
              <a:t>?</a:t>
            </a:r>
          </a:p>
          <a:p>
            <a:r>
              <a:rPr lang="en-US" b="1" kern="1200" dirty="0" smtClean="0">
                <a:solidFill>
                  <a:schemeClr val="tx1"/>
                </a:solidFill>
                <a:latin typeface="Arial" pitchFamily="34" charset="0"/>
                <a:ea typeface="+mn-ea"/>
                <a:cs typeface="Arial" pitchFamily="34" charset="0"/>
              </a:rPr>
              <a:t>Scientific technological development</a:t>
            </a:r>
            <a:r>
              <a:rPr lang="en-US" b="0" kern="1200" dirty="0" smtClean="0">
                <a:solidFill>
                  <a:schemeClr val="tx1"/>
                </a:solidFill>
                <a:latin typeface="Arial" pitchFamily="34" charset="0"/>
                <a:ea typeface="+mn-ea"/>
                <a:cs typeface="Arial" pitchFamily="34" charset="0"/>
              </a:rPr>
              <a:t> today allows scientists to design equipment that </a:t>
            </a:r>
            <a:r>
              <a:rPr lang="en-US" b="1" kern="1200" dirty="0" smtClean="0">
                <a:solidFill>
                  <a:schemeClr val="tx1"/>
                </a:solidFill>
                <a:latin typeface="Arial" pitchFamily="34" charset="0"/>
                <a:ea typeface="+mn-ea"/>
                <a:cs typeface="Arial" pitchFamily="34" charset="0"/>
              </a:rPr>
              <a:t>can capture a wider range of wavelengths</a:t>
            </a:r>
            <a:r>
              <a:rPr lang="es-CL" dirty="0" smtClean="0">
                <a:solidFill>
                  <a:schemeClr val="tx1"/>
                </a:solidFill>
              </a:rPr>
              <a:t>.</a:t>
            </a:r>
          </a:p>
          <a:p>
            <a:pPr>
              <a:buBlip>
                <a:blip r:embed="rId3"/>
              </a:buBlip>
            </a:pPr>
            <a:r>
              <a:rPr lang="en-US" b="1" kern="1200" dirty="0" smtClean="0">
                <a:solidFill>
                  <a:schemeClr val="tx1"/>
                </a:solidFill>
                <a:latin typeface="Arial" pitchFamily="34" charset="0"/>
                <a:ea typeface="+mn-ea"/>
                <a:cs typeface="Arial" pitchFamily="34" charset="0"/>
              </a:rPr>
              <a:t>Optical telescopes</a:t>
            </a:r>
            <a:r>
              <a:rPr lang="en-US" b="0" kern="1200" dirty="0" smtClean="0">
                <a:solidFill>
                  <a:schemeClr val="tx1"/>
                </a:solidFill>
                <a:latin typeface="Arial" pitchFamily="34" charset="0"/>
                <a:ea typeface="+mn-ea"/>
                <a:cs typeface="Arial" pitchFamily="34" charset="0"/>
              </a:rPr>
              <a:t>, which observe the light of the stars and hot gas emission</a:t>
            </a:r>
            <a:r>
              <a:rPr lang="es-CL" dirty="0" smtClean="0">
                <a:solidFill>
                  <a:schemeClr val="tx1"/>
                </a:solidFill>
              </a:rPr>
              <a:t>.</a:t>
            </a:r>
          </a:p>
          <a:p>
            <a:pPr>
              <a:buBlip>
                <a:blip r:embed="rId3"/>
              </a:buBlip>
            </a:pPr>
            <a:r>
              <a:rPr lang="en-US" b="1" kern="1200" dirty="0" smtClean="0">
                <a:solidFill>
                  <a:schemeClr val="tx1"/>
                </a:solidFill>
                <a:latin typeface="Arial" pitchFamily="34" charset="0"/>
                <a:ea typeface="+mn-ea"/>
                <a:cs typeface="Arial" pitchFamily="34" charset="0"/>
              </a:rPr>
              <a:t>Ultraviolet and X-Ray </a:t>
            </a:r>
            <a:r>
              <a:rPr lang="en-US" b="0" kern="1200" dirty="0" smtClean="0">
                <a:solidFill>
                  <a:schemeClr val="tx1"/>
                </a:solidFill>
                <a:latin typeface="Arial" pitchFamily="34" charset="0"/>
                <a:ea typeface="+mn-ea"/>
                <a:cs typeface="Arial" pitchFamily="34" charset="0"/>
              </a:rPr>
              <a:t>observatories that study very hot gas and ultra energetic emission</a:t>
            </a:r>
            <a:r>
              <a:rPr lang="es-CL" dirty="0" smtClean="0">
                <a:solidFill>
                  <a:schemeClr val="tx1"/>
                </a:solidFill>
              </a:rPr>
              <a:t>.</a:t>
            </a:r>
          </a:p>
          <a:p>
            <a:pPr>
              <a:buBlip>
                <a:blip r:embed="rId3"/>
              </a:buBlip>
            </a:pPr>
            <a:r>
              <a:rPr lang="en-US" b="1" kern="1200" dirty="0" smtClean="0">
                <a:solidFill>
                  <a:schemeClr val="tx1"/>
                </a:solidFill>
                <a:latin typeface="Arial" pitchFamily="34" charset="0"/>
                <a:ea typeface="+mn-ea"/>
                <a:cs typeface="Arial" pitchFamily="34" charset="0"/>
              </a:rPr>
              <a:t>Infrared light </a:t>
            </a:r>
            <a:r>
              <a:rPr lang="en-US" b="0" kern="1200" dirty="0" smtClean="0">
                <a:solidFill>
                  <a:schemeClr val="tx1"/>
                </a:solidFill>
                <a:latin typeface="Arial" pitchFamily="34" charset="0"/>
                <a:ea typeface="+mn-ea"/>
                <a:cs typeface="Arial" pitchFamily="34" charset="0"/>
              </a:rPr>
              <a:t>observatories that study warm and hot dust</a:t>
            </a:r>
            <a:r>
              <a:rPr lang="es-CL" dirty="0" smtClean="0">
                <a:solidFill>
                  <a:schemeClr val="tx1"/>
                </a:solidFill>
              </a:rPr>
              <a:t>.</a:t>
            </a:r>
          </a:p>
          <a:p>
            <a:pPr>
              <a:buBlip>
                <a:blip r:embed="rId3"/>
              </a:buBlip>
            </a:pPr>
            <a:r>
              <a:rPr lang="en-US" b="1" kern="1200" dirty="0" smtClean="0">
                <a:solidFill>
                  <a:schemeClr val="tx1"/>
                </a:solidFill>
                <a:latin typeface="Arial" pitchFamily="34" charset="0"/>
                <a:ea typeface="+mn-ea"/>
                <a:cs typeface="Arial" pitchFamily="34" charset="0"/>
              </a:rPr>
              <a:t>Radio telescopes </a:t>
            </a:r>
            <a:r>
              <a:rPr lang="en-US" b="0" kern="1200" dirty="0" smtClean="0">
                <a:solidFill>
                  <a:schemeClr val="tx1"/>
                </a:solidFill>
                <a:latin typeface="Arial" pitchFamily="34" charset="0"/>
                <a:ea typeface="+mn-ea"/>
                <a:cs typeface="Arial" pitchFamily="34" charset="0"/>
              </a:rPr>
              <a:t>that capture radio emissions from warm and cold matter</a:t>
            </a:r>
            <a:r>
              <a:rPr lang="es-CL" dirty="0" smtClean="0">
                <a:solidFill>
                  <a:schemeClr val="tx1"/>
                </a:solidFill>
              </a:rPr>
              <a:t>.</a:t>
            </a:r>
          </a:p>
          <a:p>
            <a:r>
              <a:rPr lang="en-US" b="1" kern="1200" dirty="0" smtClean="0">
                <a:solidFill>
                  <a:schemeClr val="tx1"/>
                </a:solidFill>
                <a:latin typeface="Arial" pitchFamily="34" charset="0"/>
                <a:ea typeface="+mn-ea"/>
                <a:cs typeface="Arial" pitchFamily="34" charset="0"/>
              </a:rPr>
              <a:t>ALMA observes </a:t>
            </a:r>
            <a:r>
              <a:rPr lang="en-US" b="1" kern="1200" dirty="0" err="1" smtClean="0">
                <a:solidFill>
                  <a:schemeClr val="tx1"/>
                </a:solidFill>
                <a:latin typeface="Arial" pitchFamily="34" charset="0"/>
                <a:ea typeface="+mn-ea"/>
                <a:cs typeface="Arial" pitchFamily="34" charset="0"/>
              </a:rPr>
              <a:t>millimetric</a:t>
            </a:r>
            <a:r>
              <a:rPr lang="en-US" b="1" kern="1200" dirty="0" smtClean="0">
                <a:solidFill>
                  <a:schemeClr val="tx1"/>
                </a:solidFill>
                <a:latin typeface="Arial" pitchFamily="34" charset="0"/>
                <a:ea typeface="+mn-ea"/>
                <a:cs typeface="Arial" pitchFamily="34" charset="0"/>
              </a:rPr>
              <a:t> and </a:t>
            </a:r>
            <a:r>
              <a:rPr lang="en-US" b="1" kern="1200" dirty="0" err="1" smtClean="0">
                <a:solidFill>
                  <a:schemeClr val="tx1"/>
                </a:solidFill>
                <a:latin typeface="Arial" pitchFamily="34" charset="0"/>
                <a:ea typeface="+mn-ea"/>
                <a:cs typeface="Arial" pitchFamily="34" charset="0"/>
              </a:rPr>
              <a:t>submillimetric</a:t>
            </a:r>
            <a:r>
              <a:rPr lang="en-US" b="1" kern="1200" dirty="0" smtClean="0">
                <a:solidFill>
                  <a:schemeClr val="tx1"/>
                </a:solidFill>
                <a:latin typeface="Arial" pitchFamily="34" charset="0"/>
                <a:ea typeface="+mn-ea"/>
                <a:cs typeface="Arial" pitchFamily="34" charset="0"/>
              </a:rPr>
              <a:t> radio wavelengths</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10</a:t>
            </a:fld>
            <a:endParaRPr lang="es-C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What can ALMA see</a:t>
            </a:r>
            <a:r>
              <a:rPr lang="es-CL" dirty="0" smtClean="0">
                <a:solidFill>
                  <a:schemeClr val="tx1"/>
                </a:solidFill>
              </a:rPr>
              <a:t>?</a:t>
            </a:r>
          </a:p>
          <a:p>
            <a:r>
              <a:rPr lang="en-US" b="0" kern="1200" baseline="0" dirty="0" smtClean="0">
                <a:solidFill>
                  <a:schemeClr val="tx1"/>
                </a:solidFill>
                <a:latin typeface="Arial" pitchFamily="34" charset="0"/>
                <a:ea typeface="+mn-ea"/>
                <a:cs typeface="Arial" pitchFamily="34" charset="0"/>
              </a:rPr>
              <a:t>By observing </a:t>
            </a:r>
            <a:r>
              <a:rPr lang="en-US" b="0" kern="1200" baseline="0" dirty="0" err="1" smtClean="0">
                <a:solidFill>
                  <a:schemeClr val="tx1"/>
                </a:solidFill>
                <a:latin typeface="Arial" pitchFamily="34" charset="0"/>
                <a:ea typeface="+mn-ea"/>
                <a:cs typeface="Arial" pitchFamily="34" charset="0"/>
              </a:rPr>
              <a:t>millimetric</a:t>
            </a:r>
            <a:r>
              <a:rPr lang="en-US" b="0" kern="1200" baseline="0" dirty="0" smtClean="0">
                <a:solidFill>
                  <a:schemeClr val="tx1"/>
                </a:solidFill>
                <a:latin typeface="Arial" pitchFamily="34" charset="0"/>
                <a:ea typeface="+mn-ea"/>
                <a:cs typeface="Arial" pitchFamily="34" charset="0"/>
              </a:rPr>
              <a:t> wavelengths,</a:t>
            </a:r>
            <a:r>
              <a:rPr lang="en-US" b="1" kern="1200" baseline="0" dirty="0" smtClean="0">
                <a:solidFill>
                  <a:schemeClr val="tx1"/>
                </a:solidFill>
                <a:latin typeface="Arial" pitchFamily="34" charset="0"/>
                <a:ea typeface="+mn-ea"/>
                <a:cs typeface="Arial" pitchFamily="34" charset="0"/>
              </a:rPr>
              <a:t> ALMA can see the so called “</a:t>
            </a:r>
            <a:r>
              <a:rPr lang="en-US" b="1" i="1" kern="1200" baseline="0" dirty="0" smtClean="0">
                <a:solidFill>
                  <a:schemeClr val="tx1"/>
                </a:solidFill>
                <a:latin typeface="Arial" pitchFamily="34" charset="0"/>
                <a:ea typeface="+mn-ea"/>
                <a:cs typeface="Arial" pitchFamily="34" charset="0"/>
              </a:rPr>
              <a:t>Cold Universe</a:t>
            </a:r>
            <a:r>
              <a:rPr lang="en-US" b="1" kern="1200" baseline="0" dirty="0" smtClean="0">
                <a:solidFill>
                  <a:schemeClr val="tx1"/>
                </a:solidFill>
                <a:latin typeface="Arial" pitchFamily="34" charset="0"/>
                <a:ea typeface="+mn-ea"/>
                <a:cs typeface="Arial" pitchFamily="34" charset="0"/>
              </a:rPr>
              <a:t>”</a:t>
            </a:r>
            <a:r>
              <a:rPr lang="en-US" b="0" kern="1200" baseline="0" dirty="0" smtClean="0">
                <a:solidFill>
                  <a:schemeClr val="tx1"/>
                </a:solidFill>
                <a:latin typeface="Arial" pitchFamily="34" charset="0"/>
                <a:ea typeface="+mn-ea"/>
                <a:cs typeface="Arial" pitchFamily="34" charset="0"/>
              </a:rPr>
              <a:t>, where plants and galaxies are formed.</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ALMA has an unprecedented capability for discovering the </a:t>
            </a:r>
            <a:r>
              <a:rPr lang="en-US" b="1" kern="1200" baseline="0" dirty="0" smtClean="0">
                <a:solidFill>
                  <a:schemeClr val="tx1"/>
                </a:solidFill>
                <a:latin typeface="Arial" pitchFamily="34" charset="0"/>
                <a:ea typeface="+mn-ea"/>
                <a:cs typeface="Arial" pitchFamily="34" charset="0"/>
              </a:rPr>
              <a:t>presence and distribution of molecules in space</a:t>
            </a:r>
            <a:r>
              <a:rPr lang="en-US" b="0" kern="1200" baseline="0" dirty="0" smtClean="0">
                <a:solidFill>
                  <a:schemeClr val="tx1"/>
                </a:solidFill>
                <a:latin typeface="Arial" pitchFamily="34" charset="0"/>
                <a:ea typeface="+mn-ea"/>
                <a:cs typeface="Arial" pitchFamily="34" charset="0"/>
              </a:rPr>
              <a:t> and can observe, with high resolution, masses of cold and warm gas around </a:t>
            </a:r>
            <a:r>
              <a:rPr lang="en-US" b="0" kern="1200" baseline="0" dirty="0" err="1" smtClean="0">
                <a:solidFill>
                  <a:schemeClr val="tx1"/>
                </a:solidFill>
                <a:latin typeface="Arial" pitchFamily="34" charset="0"/>
                <a:ea typeface="+mn-ea"/>
                <a:cs typeface="Arial" pitchFamily="34" charset="0"/>
              </a:rPr>
              <a:t>protoplanets</a:t>
            </a:r>
            <a:r>
              <a:rPr lang="en-US" b="0" kern="1200" baseline="0" dirty="0" smtClean="0">
                <a:solidFill>
                  <a:schemeClr val="tx1"/>
                </a:solidFill>
                <a:latin typeface="Arial" pitchFamily="34" charset="0"/>
                <a:ea typeface="+mn-ea"/>
                <a:cs typeface="Arial" pitchFamily="34" charset="0"/>
              </a:rPr>
              <a:t>.</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By observing the "</a:t>
            </a:r>
            <a:r>
              <a:rPr lang="en-US" b="0" i="1" kern="1200" baseline="0" dirty="0" smtClean="0">
                <a:solidFill>
                  <a:schemeClr val="tx1"/>
                </a:solidFill>
                <a:latin typeface="Arial" pitchFamily="34" charset="0"/>
                <a:ea typeface="+mn-ea"/>
                <a:cs typeface="Arial" pitchFamily="34" charset="0"/>
              </a:rPr>
              <a:t>invisible</a:t>
            </a:r>
            <a:r>
              <a:rPr lang="en-US" b="0" kern="1200" baseline="0" dirty="0" smtClean="0">
                <a:solidFill>
                  <a:schemeClr val="tx1"/>
                </a:solidFill>
                <a:latin typeface="Arial" pitchFamily="34" charset="0"/>
                <a:ea typeface="+mn-ea"/>
                <a:cs typeface="Arial" pitchFamily="34" charset="0"/>
              </a:rPr>
              <a:t>" </a:t>
            </a:r>
            <a:r>
              <a:rPr lang="en-US" b="1" kern="1200" baseline="0" dirty="0" smtClean="0">
                <a:solidFill>
                  <a:schemeClr val="tx1"/>
                </a:solidFill>
                <a:latin typeface="Arial" pitchFamily="34" charset="0"/>
                <a:ea typeface="+mn-ea"/>
                <a:cs typeface="Arial" pitchFamily="34" charset="0"/>
              </a:rPr>
              <a:t>ALMA can see our sun in detail </a:t>
            </a:r>
            <a:r>
              <a:rPr lang="en-US" b="0" kern="1200" baseline="0" dirty="0" smtClean="0">
                <a:solidFill>
                  <a:schemeClr val="tx1"/>
                </a:solidFill>
                <a:latin typeface="Arial" pitchFamily="34" charset="0"/>
                <a:ea typeface="+mn-ea"/>
                <a:cs typeface="Arial" pitchFamily="34" charset="0"/>
              </a:rPr>
              <a:t>and capture light emitted by particles rather than light reflected by them.</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Thus, </a:t>
            </a:r>
            <a:r>
              <a:rPr lang="en-US" b="1" kern="1200" baseline="0" dirty="0" smtClean="0">
                <a:solidFill>
                  <a:schemeClr val="tx1"/>
                </a:solidFill>
                <a:latin typeface="Arial" pitchFamily="34" charset="0"/>
                <a:ea typeface="+mn-ea"/>
                <a:cs typeface="Arial" pitchFamily="34" charset="0"/>
              </a:rPr>
              <a:t>ALMA opens up innumerable possibilities for astronomical research</a:t>
            </a:r>
            <a:r>
              <a:rPr lang="en-US" b="0" kern="1200" baseline="0" dirty="0" smtClean="0">
                <a:solidFill>
                  <a:schemeClr val="tx1"/>
                </a:solidFill>
                <a:latin typeface="Arial" pitchFamily="34" charset="0"/>
                <a:ea typeface="+mn-ea"/>
                <a:cs typeface="Arial" pitchFamily="34" charset="0"/>
              </a:rPr>
              <a:t>, from the discovery of new interstellar molecules to the mysteries of our cosmic origins</a:t>
            </a:r>
            <a:r>
              <a:rPr lang="es-CL" dirty="0" smtClean="0">
                <a:solidFill>
                  <a:schemeClr val="tx1"/>
                </a:solidFill>
              </a:rPr>
              <a:t>.</a:t>
            </a: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11</a:t>
            </a:fld>
            <a:endParaRPr lang="es-CL"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err="1" smtClean="0">
                <a:solidFill>
                  <a:schemeClr val="tx1"/>
                </a:solidFill>
                <a:latin typeface="Century Gothic" pitchFamily="34" charset="0"/>
                <a:ea typeface="+mn-ea"/>
                <a:cs typeface="Arial" pitchFamily="34" charset="0"/>
              </a:rPr>
              <a:t>Radioastronomy</a:t>
            </a:r>
            <a:r>
              <a:rPr lang="en-US" b="1" kern="1200" dirty="0" smtClean="0">
                <a:solidFill>
                  <a:schemeClr val="tx1"/>
                </a:solidFill>
                <a:latin typeface="Century Gothic" pitchFamily="34" charset="0"/>
                <a:ea typeface="+mn-ea"/>
                <a:cs typeface="Arial" pitchFamily="34" charset="0"/>
              </a:rPr>
              <a:t>: A brief history</a:t>
            </a:r>
            <a:endParaRPr lang="es-CL" dirty="0" smtClean="0">
              <a:solidFill>
                <a:schemeClr val="tx1"/>
              </a:solidFill>
            </a:endParaRPr>
          </a:p>
          <a:p>
            <a:r>
              <a:rPr lang="en-US" b="0" kern="1200" dirty="0" smtClean="0">
                <a:solidFill>
                  <a:schemeClr val="tx1"/>
                </a:solidFill>
                <a:latin typeface="Arial" pitchFamily="34" charset="0"/>
                <a:ea typeface="+mn-ea"/>
                <a:cs typeface="Arial" pitchFamily="34" charset="0"/>
              </a:rPr>
              <a:t>In 1933, American radio engineer </a:t>
            </a:r>
            <a:r>
              <a:rPr lang="en-US" b="1" kern="1200" dirty="0" smtClean="0">
                <a:solidFill>
                  <a:schemeClr val="tx1"/>
                </a:solidFill>
                <a:latin typeface="Arial" pitchFamily="34" charset="0"/>
                <a:ea typeface="+mn-ea"/>
                <a:cs typeface="Arial" pitchFamily="34" charset="0"/>
              </a:rPr>
              <a:t>Karl </a:t>
            </a:r>
            <a:r>
              <a:rPr lang="en-US" b="1" kern="1200" dirty="0" err="1" smtClean="0">
                <a:solidFill>
                  <a:schemeClr val="tx1"/>
                </a:solidFill>
                <a:latin typeface="Arial" pitchFamily="34" charset="0"/>
                <a:ea typeface="+mn-ea"/>
                <a:cs typeface="Arial" pitchFamily="34" charset="0"/>
              </a:rPr>
              <a:t>Guthe</a:t>
            </a:r>
            <a:r>
              <a:rPr lang="en-US" b="1" kern="1200" dirty="0" smtClean="0">
                <a:solidFill>
                  <a:schemeClr val="tx1"/>
                </a:solidFill>
                <a:latin typeface="Arial" pitchFamily="34" charset="0"/>
                <a:ea typeface="+mn-ea"/>
                <a:cs typeface="Arial" pitchFamily="34" charset="0"/>
              </a:rPr>
              <a:t> </a:t>
            </a:r>
            <a:r>
              <a:rPr lang="en-US" b="1" kern="1200" dirty="0" err="1" smtClean="0">
                <a:solidFill>
                  <a:schemeClr val="tx1"/>
                </a:solidFill>
                <a:latin typeface="Arial" pitchFamily="34" charset="0"/>
                <a:ea typeface="+mn-ea"/>
                <a:cs typeface="Arial" pitchFamily="34" charset="0"/>
              </a:rPr>
              <a:t>Jansky</a:t>
            </a:r>
            <a:r>
              <a:rPr lang="en-US" b="1" kern="1200" dirty="0" smtClean="0">
                <a:solidFill>
                  <a:schemeClr val="tx1"/>
                </a:solidFill>
                <a:latin typeface="Arial" pitchFamily="34" charset="0"/>
                <a:ea typeface="+mn-ea"/>
                <a:cs typeface="Arial" pitchFamily="34" charset="0"/>
              </a:rPr>
              <a:t> proved it was possible to capture </a:t>
            </a:r>
            <a:r>
              <a:rPr lang="en-US" b="0" kern="1200" dirty="0" smtClean="0">
                <a:solidFill>
                  <a:schemeClr val="tx1"/>
                </a:solidFill>
                <a:latin typeface="Arial" pitchFamily="34" charset="0"/>
                <a:ea typeface="+mn-ea"/>
                <a:cs typeface="Arial" pitchFamily="34" charset="0"/>
              </a:rPr>
              <a:t>certain bands of </a:t>
            </a:r>
            <a:r>
              <a:rPr lang="en-US" b="1" kern="1200" dirty="0" smtClean="0">
                <a:solidFill>
                  <a:schemeClr val="tx1"/>
                </a:solidFill>
                <a:latin typeface="Arial" pitchFamily="34" charset="0"/>
                <a:ea typeface="+mn-ea"/>
                <a:cs typeface="Arial" pitchFamily="34" charset="0"/>
              </a:rPr>
              <a:t>electromagnetic radiation coming from the Universe </a:t>
            </a:r>
            <a:r>
              <a:rPr lang="en-US" b="0" kern="1200" dirty="0" smtClean="0">
                <a:solidFill>
                  <a:schemeClr val="tx1"/>
                </a:solidFill>
                <a:latin typeface="Arial" pitchFamily="34" charset="0"/>
                <a:ea typeface="+mn-ea"/>
                <a:cs typeface="Arial" pitchFamily="34" charset="0"/>
              </a:rPr>
              <a:t>with antennas similar to those used in radio transmission.   </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Later in 1937, </a:t>
            </a:r>
            <a:r>
              <a:rPr lang="en-US" b="1" kern="1200" dirty="0" smtClean="0">
                <a:solidFill>
                  <a:schemeClr val="tx1"/>
                </a:solidFill>
                <a:latin typeface="Arial" pitchFamily="34" charset="0"/>
                <a:ea typeface="+mn-ea"/>
                <a:cs typeface="Arial" pitchFamily="34" charset="0"/>
              </a:rPr>
              <a:t>Grote </a:t>
            </a:r>
            <a:r>
              <a:rPr lang="en-US" b="1" kern="1200" dirty="0" err="1" smtClean="0">
                <a:solidFill>
                  <a:schemeClr val="tx1"/>
                </a:solidFill>
                <a:latin typeface="Arial" pitchFamily="34" charset="0"/>
                <a:ea typeface="+mn-ea"/>
                <a:cs typeface="Arial" pitchFamily="34" charset="0"/>
              </a:rPr>
              <a:t>Reber</a:t>
            </a:r>
            <a:r>
              <a:rPr lang="en-US" b="0" kern="1200" dirty="0" smtClean="0">
                <a:solidFill>
                  <a:schemeClr val="tx1"/>
                </a:solidFill>
                <a:latin typeface="Arial" pitchFamily="34" charset="0"/>
                <a:ea typeface="+mn-ea"/>
                <a:cs typeface="Arial" pitchFamily="34" charset="0"/>
              </a:rPr>
              <a:t>, another American engineer, </a:t>
            </a:r>
            <a:r>
              <a:rPr lang="en-US" b="1" kern="1200" dirty="0" smtClean="0">
                <a:solidFill>
                  <a:schemeClr val="tx1"/>
                </a:solidFill>
                <a:latin typeface="Arial" pitchFamily="34" charset="0"/>
                <a:ea typeface="+mn-ea"/>
                <a:cs typeface="Arial" pitchFamily="34" charset="0"/>
              </a:rPr>
              <a:t>built the first parabolic radio telescope</a:t>
            </a:r>
            <a:r>
              <a:rPr lang="en-US" b="0" kern="1200" dirty="0" smtClean="0">
                <a:solidFill>
                  <a:schemeClr val="tx1"/>
                </a:solidFill>
                <a:latin typeface="Arial" pitchFamily="34" charset="0"/>
                <a:ea typeface="+mn-ea"/>
                <a:cs typeface="Arial" pitchFamily="34" charset="0"/>
              </a:rPr>
              <a:t> in order to capture and register radio wave signals originating from the Universe.</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In 1938 </a:t>
            </a:r>
            <a:r>
              <a:rPr lang="en-US" b="1" kern="1200" dirty="0" err="1" smtClean="0">
                <a:solidFill>
                  <a:schemeClr val="tx1"/>
                </a:solidFill>
                <a:latin typeface="Arial" pitchFamily="34" charset="0"/>
                <a:ea typeface="+mn-ea"/>
                <a:cs typeface="Arial" pitchFamily="34" charset="0"/>
              </a:rPr>
              <a:t>Reber</a:t>
            </a:r>
            <a:r>
              <a:rPr lang="en-US" b="1" kern="1200" dirty="0" smtClean="0">
                <a:solidFill>
                  <a:schemeClr val="tx1"/>
                </a:solidFill>
                <a:latin typeface="Arial" pitchFamily="34" charset="0"/>
                <a:ea typeface="+mn-ea"/>
                <a:cs typeface="Arial" pitchFamily="34" charset="0"/>
              </a:rPr>
              <a:t> was able to detect radio wave emissions from the Milky Way</a:t>
            </a:r>
            <a:r>
              <a:rPr lang="en-US" b="0" kern="1200" dirty="0" smtClean="0">
                <a:solidFill>
                  <a:schemeClr val="tx1"/>
                </a:solidFill>
                <a:latin typeface="Arial" pitchFamily="34" charset="0"/>
                <a:ea typeface="+mn-ea"/>
                <a:cs typeface="Arial" pitchFamily="34" charset="0"/>
              </a:rPr>
              <a:t>. </a:t>
            </a:r>
          </a:p>
          <a:p>
            <a:pPr marL="0" marR="0" indent="0" algn="just" defTabSz="914400" rtl="0" eaLnBrk="1" fontAlgn="auto" latinLnBrk="0" hangingPunct="1">
              <a:lnSpc>
                <a:spcPct val="100000"/>
              </a:lnSpc>
              <a:spcBef>
                <a:spcPts val="0"/>
              </a:spcBef>
              <a:spcAft>
                <a:spcPts val="600"/>
              </a:spcAft>
              <a:buClrTx/>
              <a:buSzTx/>
              <a:buFontTx/>
              <a:buNone/>
              <a:tabLst/>
              <a:defRPr/>
            </a:pPr>
            <a:r>
              <a:rPr lang="en-US" b="1" i="0" kern="1200" dirty="0" smtClean="0">
                <a:solidFill>
                  <a:schemeClr val="tx1"/>
                </a:solidFill>
                <a:latin typeface="Arial" pitchFamily="34" charset="0"/>
                <a:ea typeface="+mn-ea"/>
                <a:cs typeface="Arial" pitchFamily="34" charset="0"/>
              </a:rPr>
              <a:t>NOTE: </a:t>
            </a:r>
            <a:r>
              <a:rPr lang="en-US" b="1" i="0" kern="1200" dirty="0" err="1" smtClean="0">
                <a:solidFill>
                  <a:schemeClr val="tx1"/>
                </a:solidFill>
                <a:latin typeface="Arial" pitchFamily="34" charset="0"/>
                <a:ea typeface="+mn-ea"/>
                <a:cs typeface="Arial" pitchFamily="34" charset="0"/>
              </a:rPr>
              <a:t>Reber’s</a:t>
            </a:r>
            <a:r>
              <a:rPr lang="en-US" b="1" i="0" kern="1200" dirty="0" smtClean="0">
                <a:solidFill>
                  <a:schemeClr val="tx1"/>
                </a:solidFill>
                <a:latin typeface="Arial" pitchFamily="34" charset="0"/>
                <a:ea typeface="+mn-ea"/>
                <a:cs typeface="Arial" pitchFamily="34" charset="0"/>
              </a:rPr>
              <a:t> antenna measured 9.5 meters in diameter, with a focal point located 6 meters above the disc and a radio receptor that amplified and recorded the signals captured.</a:t>
            </a:r>
            <a:endParaRPr lang="es-CL" b="1" i="0" kern="1200" dirty="0" smtClean="0">
              <a:solidFill>
                <a:schemeClr val="tx1"/>
              </a:solidFill>
              <a:latin typeface="Arial" pitchFamily="34" charset="0"/>
              <a:ea typeface="+mn-ea"/>
              <a:cs typeface="Arial" pitchFamily="34" charset="0"/>
            </a:endParaRPr>
          </a:p>
          <a:p>
            <a:endParaRPr lang="es-CL" sz="1200" b="0" kern="1200" dirty="0" smtClean="0">
              <a:solidFill>
                <a:srgbClr val="006699"/>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12</a:t>
            </a:fld>
            <a:endParaRPr lang="es-CL"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How does an ALMA antenna work</a:t>
            </a:r>
            <a:r>
              <a:rPr lang="es-CL" dirty="0" smtClean="0">
                <a:solidFill>
                  <a:schemeClr val="tx1"/>
                </a:solidFill>
              </a:rPr>
              <a:t>?</a:t>
            </a:r>
          </a:p>
          <a:p>
            <a:r>
              <a:rPr lang="en-US" b="0" kern="1200" dirty="0" smtClean="0">
                <a:solidFill>
                  <a:schemeClr val="tx1"/>
                </a:solidFill>
                <a:latin typeface="Arial" pitchFamily="34" charset="0"/>
                <a:ea typeface="+mn-ea"/>
                <a:cs typeface="Arial" pitchFamily="34" charset="0"/>
              </a:rPr>
              <a:t>Most antennas used in radio astronomy have a </a:t>
            </a:r>
            <a:r>
              <a:rPr lang="en-US" b="1" kern="1200" dirty="0" smtClean="0">
                <a:solidFill>
                  <a:schemeClr val="tx1"/>
                </a:solidFill>
                <a:latin typeface="Arial" pitchFamily="34" charset="0"/>
                <a:ea typeface="+mn-ea"/>
                <a:cs typeface="Arial" pitchFamily="34" charset="0"/>
              </a:rPr>
              <a:t>reflective surface that is parabolic in shape</a:t>
            </a:r>
            <a:r>
              <a:rPr lang="en-US" b="0" kern="1200" dirty="0" smtClean="0">
                <a:solidFill>
                  <a:schemeClr val="tx1"/>
                </a:solidFill>
                <a:latin typeface="Arial" pitchFamily="34" charset="0"/>
                <a:ea typeface="+mn-ea"/>
                <a:cs typeface="Arial" pitchFamily="34" charset="0"/>
              </a:rPr>
              <a:t>.</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Because of its geometric characteristics a </a:t>
            </a:r>
            <a:r>
              <a:rPr lang="en-US" b="1" kern="1200" dirty="0" smtClean="0">
                <a:solidFill>
                  <a:schemeClr val="tx1"/>
                </a:solidFill>
                <a:latin typeface="Arial" pitchFamily="34" charset="0"/>
                <a:ea typeface="+mn-ea"/>
                <a:cs typeface="Arial" pitchFamily="34" charset="0"/>
              </a:rPr>
              <a:t>parabolic antenna can efficiently capture signals </a:t>
            </a:r>
            <a:r>
              <a:rPr lang="en-US" b="0" kern="1200" dirty="0" smtClean="0">
                <a:solidFill>
                  <a:schemeClr val="tx1"/>
                </a:solidFill>
                <a:latin typeface="Arial" pitchFamily="34" charset="0"/>
                <a:ea typeface="+mn-ea"/>
                <a:cs typeface="Arial" pitchFamily="34" charset="0"/>
              </a:rPr>
              <a:t>that reach its surface and direct them to a single point known as the </a:t>
            </a:r>
            <a:r>
              <a:rPr lang="en-US" b="1" kern="1200" dirty="0" smtClean="0">
                <a:solidFill>
                  <a:schemeClr val="tx1"/>
                </a:solidFill>
                <a:latin typeface="Arial" pitchFamily="34" charset="0"/>
                <a:ea typeface="+mn-ea"/>
                <a:cs typeface="Arial" pitchFamily="34" charset="0"/>
              </a:rPr>
              <a:t>focal point</a:t>
            </a:r>
            <a:r>
              <a:rPr lang="en-US" b="0" kern="1200" dirty="0" smtClean="0">
                <a:solidFill>
                  <a:schemeClr val="tx1"/>
                </a:solidFill>
                <a:latin typeface="Arial" pitchFamily="34" charset="0"/>
                <a:ea typeface="+mn-ea"/>
                <a:cs typeface="Arial" pitchFamily="34" charset="0"/>
              </a:rPr>
              <a:t>.</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The </a:t>
            </a:r>
            <a:r>
              <a:rPr lang="en-US" b="1" kern="1200" dirty="0" smtClean="0">
                <a:solidFill>
                  <a:schemeClr val="tx1"/>
                </a:solidFill>
                <a:latin typeface="Arial" pitchFamily="34" charset="0"/>
                <a:ea typeface="+mn-ea"/>
                <a:cs typeface="Arial" pitchFamily="34" charset="0"/>
              </a:rPr>
              <a:t>wavelengths</a:t>
            </a:r>
            <a:r>
              <a:rPr lang="en-US" b="0" kern="1200" dirty="0" smtClean="0">
                <a:solidFill>
                  <a:schemeClr val="tx1"/>
                </a:solidFill>
                <a:latin typeface="Arial" pitchFamily="34" charset="0"/>
                <a:ea typeface="+mn-ea"/>
                <a:cs typeface="Arial" pitchFamily="34" charset="0"/>
              </a:rPr>
              <a:t> concentrated at the focal point </a:t>
            </a:r>
            <a:r>
              <a:rPr lang="en-US" b="1" kern="1200" dirty="0" smtClean="0">
                <a:solidFill>
                  <a:schemeClr val="tx1"/>
                </a:solidFill>
                <a:latin typeface="Arial" pitchFamily="34" charset="0"/>
                <a:ea typeface="+mn-ea"/>
                <a:cs typeface="Arial" pitchFamily="34" charset="0"/>
              </a:rPr>
              <a:t>are channeled to band receptors </a:t>
            </a:r>
            <a:r>
              <a:rPr lang="en-US" b="0" kern="1200" dirty="0" smtClean="0">
                <a:solidFill>
                  <a:schemeClr val="tx1"/>
                </a:solidFill>
                <a:latin typeface="Arial" pitchFamily="34" charset="0"/>
                <a:ea typeface="+mn-ea"/>
                <a:cs typeface="Arial" pitchFamily="34" charset="0"/>
              </a:rPr>
              <a:t>located behind the antenna, at the so-called </a:t>
            </a:r>
            <a:r>
              <a:rPr lang="en-US" b="1" i="1" kern="1200" dirty="0" smtClean="0">
                <a:solidFill>
                  <a:schemeClr val="tx1"/>
                </a:solidFill>
                <a:latin typeface="Arial" pitchFamily="34" charset="0"/>
                <a:ea typeface="+mn-ea"/>
                <a:cs typeface="Arial" pitchFamily="34" charset="0"/>
              </a:rPr>
              <a:t>front end, </a:t>
            </a:r>
            <a:r>
              <a:rPr lang="en-US" b="0" kern="1200" dirty="0" smtClean="0">
                <a:solidFill>
                  <a:schemeClr val="tx1"/>
                </a:solidFill>
                <a:latin typeface="Arial" pitchFamily="34" charset="0"/>
                <a:ea typeface="+mn-ea"/>
                <a:cs typeface="Arial" pitchFamily="34" charset="0"/>
              </a:rPr>
              <a:t>where </a:t>
            </a:r>
            <a:r>
              <a:rPr lang="en-US" b="1" kern="1200" dirty="0" smtClean="0">
                <a:solidFill>
                  <a:schemeClr val="tx1"/>
                </a:solidFill>
                <a:latin typeface="Arial" pitchFamily="34" charset="0"/>
                <a:ea typeface="+mn-ea"/>
                <a:cs typeface="Arial" pitchFamily="34" charset="0"/>
              </a:rPr>
              <a:t>signals are amplified and digitized</a:t>
            </a:r>
            <a:r>
              <a:rPr lang="en-US" b="0" kern="1200" dirty="0" smtClean="0">
                <a:solidFill>
                  <a:schemeClr val="tx1"/>
                </a:solidFill>
                <a:latin typeface="Arial" pitchFamily="34" charset="0"/>
                <a:ea typeface="+mn-ea"/>
                <a:cs typeface="Arial" pitchFamily="34" charset="0"/>
              </a:rPr>
              <a:t> so they can be processed</a:t>
            </a:r>
            <a:r>
              <a:rPr lang="es-CL" dirty="0" smtClean="0">
                <a:solidFill>
                  <a:schemeClr val="tx1"/>
                </a:solidFill>
              </a:rPr>
              <a:t>.</a:t>
            </a:r>
          </a:p>
          <a:p>
            <a:r>
              <a:rPr lang="en-US" b="1" i="0" kern="1200" dirty="0" smtClean="0">
                <a:solidFill>
                  <a:schemeClr val="tx1"/>
                </a:solidFill>
                <a:latin typeface="Arial" pitchFamily="34" charset="0"/>
                <a:ea typeface="+mn-ea"/>
                <a:cs typeface="Arial" pitchFamily="34" charset="0"/>
              </a:rPr>
              <a:t>NOTE: The main components of an antenna are: </a:t>
            </a:r>
            <a:endParaRPr lang="es-CL" b="1" i="0" kern="1200" dirty="0" smtClean="0">
              <a:solidFill>
                <a:schemeClr val="tx1"/>
              </a:solidFill>
              <a:latin typeface="Arial" pitchFamily="34" charset="0"/>
              <a:ea typeface="+mn-ea"/>
              <a:cs typeface="Arial" pitchFamily="34" charset="0"/>
            </a:endParaRPr>
          </a:p>
          <a:p>
            <a:pPr marL="228600" indent="-228600">
              <a:buFont typeface="+mj-lt"/>
              <a:buAutoNum type="arabicPeriod"/>
            </a:pPr>
            <a:r>
              <a:rPr lang="en-US" b="1" i="0" kern="1200" dirty="0" smtClean="0">
                <a:solidFill>
                  <a:schemeClr val="tx1"/>
                </a:solidFill>
                <a:latin typeface="Arial" pitchFamily="34" charset="0"/>
                <a:ea typeface="+mn-ea"/>
                <a:cs typeface="Arial" pitchFamily="34" charset="0"/>
              </a:rPr>
              <a:t>A parabolic surface or disk made up of metallic panels that can capture radio wavelengths. </a:t>
            </a:r>
            <a:endParaRPr lang="es-CL" b="1" i="0" kern="1200" dirty="0" smtClean="0">
              <a:solidFill>
                <a:schemeClr val="tx1"/>
              </a:solidFill>
              <a:latin typeface="Arial" pitchFamily="34" charset="0"/>
              <a:ea typeface="+mn-ea"/>
              <a:cs typeface="Arial" pitchFamily="34" charset="0"/>
            </a:endParaRPr>
          </a:p>
          <a:p>
            <a:pPr marL="228600" indent="-228600">
              <a:buFont typeface="+mj-lt"/>
              <a:buAutoNum type="arabicPeriod"/>
            </a:pPr>
            <a:r>
              <a:rPr lang="en-US" b="1" i="0" kern="1200" dirty="0" smtClean="0">
                <a:solidFill>
                  <a:schemeClr val="tx1"/>
                </a:solidFill>
                <a:latin typeface="Arial" pitchFamily="34" charset="0"/>
                <a:ea typeface="+mn-ea"/>
                <a:cs typeface="Arial" pitchFamily="34" charset="0"/>
              </a:rPr>
              <a:t>The focal point is where the captured signals are concentrated.  </a:t>
            </a:r>
            <a:endParaRPr lang="es-CL" b="1" i="0" kern="1200" dirty="0" smtClean="0">
              <a:solidFill>
                <a:schemeClr val="tx1"/>
              </a:solidFill>
              <a:latin typeface="Arial" pitchFamily="34" charset="0"/>
              <a:ea typeface="+mn-ea"/>
              <a:cs typeface="Arial" pitchFamily="34" charset="0"/>
            </a:endParaRPr>
          </a:p>
          <a:p>
            <a:pPr marL="228600" indent="-228600">
              <a:buFont typeface="+mj-lt"/>
              <a:buAutoNum type="arabicPeriod"/>
            </a:pPr>
            <a:r>
              <a:rPr lang="en-US" b="1" i="0" kern="1200" dirty="0" smtClean="0">
                <a:solidFill>
                  <a:schemeClr val="tx1"/>
                </a:solidFill>
                <a:latin typeface="Arial" pitchFamily="34" charset="0"/>
                <a:ea typeface="+mn-ea"/>
                <a:cs typeface="Arial" pitchFamily="34" charset="0"/>
              </a:rPr>
              <a:t>Band receptors that are specially designed to capture, amplify and transform the weak wavelengths into electrical signals.  </a:t>
            </a:r>
            <a:endParaRPr lang="es-CL" b="1" i="0" kern="1200" dirty="0" smtClean="0">
              <a:solidFill>
                <a:schemeClr val="tx1"/>
              </a:solidFill>
              <a:latin typeface="Arial" pitchFamily="34" charset="0"/>
              <a:ea typeface="+mn-ea"/>
              <a:cs typeface="Arial" pitchFamily="34" charset="0"/>
            </a:endParaRPr>
          </a:p>
          <a:p>
            <a:pPr marL="228600" indent="-228600">
              <a:buFont typeface="+mj-lt"/>
              <a:buNone/>
            </a:pPr>
            <a:r>
              <a:rPr lang="es-CL" b="1" i="0" kern="1200" dirty="0" smtClean="0">
                <a:solidFill>
                  <a:schemeClr val="tx1"/>
                </a:solidFill>
                <a:latin typeface="Arial" pitchFamily="34" charset="0"/>
                <a:ea typeface="+mn-ea"/>
                <a:cs typeface="Arial" pitchFamily="34" charset="0"/>
              </a:rPr>
              <a:t>	</a:t>
            </a:r>
            <a:r>
              <a:rPr lang="en-US" b="1" i="0" kern="1200" dirty="0" smtClean="0">
                <a:solidFill>
                  <a:schemeClr val="tx1"/>
                </a:solidFill>
                <a:latin typeface="Arial" pitchFamily="34" charset="0"/>
                <a:ea typeface="+mn-ea"/>
                <a:cs typeface="Arial" pitchFamily="34" charset="0"/>
              </a:rPr>
              <a:t>These receptors enable us to access a greater portion of the electromagnetic spectrum because of their unprecedented bandwidth. They work in temperatures in which there is almost no molecular or atomic activity, close to absolute zero or equivalent to -273 degrees Celsius. Such extreme temperatures reduce interference to a minimum, thus permitting optimal </a:t>
            </a:r>
            <a:r>
              <a:rPr lang="en-US" b="1" i="0" kern="1200" dirty="0" err="1" smtClean="0">
                <a:solidFill>
                  <a:schemeClr val="tx1"/>
                </a:solidFill>
                <a:latin typeface="Arial" pitchFamily="34" charset="0"/>
                <a:ea typeface="+mn-ea"/>
                <a:cs typeface="Arial" pitchFamily="34" charset="0"/>
              </a:rPr>
              <a:t>superconduction</a:t>
            </a:r>
            <a:r>
              <a:rPr lang="en-US" b="1" i="0" kern="1200" dirty="0" smtClean="0">
                <a:solidFill>
                  <a:schemeClr val="tx1"/>
                </a:solidFill>
                <a:latin typeface="Arial" pitchFamily="34" charset="0"/>
                <a:ea typeface="+mn-ea"/>
                <a:cs typeface="Arial" pitchFamily="34" charset="0"/>
              </a:rPr>
              <a:t>.</a:t>
            </a:r>
            <a:endParaRPr lang="es-CL" b="1" i="0" dirty="0" smtClean="0">
              <a:solidFill>
                <a:schemeClr val="tx1"/>
              </a:solidFill>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13</a:t>
            </a:fld>
            <a:endParaRPr lang="es-CL"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s-CL" b="1" dirty="0" err="1" smtClean="0">
                <a:solidFill>
                  <a:schemeClr val="tx1"/>
                </a:solidFill>
              </a:rPr>
              <a:t>Resolution</a:t>
            </a:r>
            <a:endParaRPr lang="es-CL" b="1" dirty="0" smtClean="0">
              <a:solidFill>
                <a:schemeClr val="tx1"/>
              </a:solidFill>
            </a:endParaRPr>
          </a:p>
          <a:p>
            <a:r>
              <a:rPr lang="en-US" b="0" kern="1200" baseline="0" dirty="0" smtClean="0">
                <a:solidFill>
                  <a:schemeClr val="tx1"/>
                </a:solidFill>
                <a:latin typeface="Arial" pitchFamily="34" charset="0"/>
                <a:ea typeface="+mn-ea"/>
                <a:cs typeface="Arial" pitchFamily="34" charset="0"/>
              </a:rPr>
              <a:t>A telescope’s capacity to capture details depends on two things;</a:t>
            </a:r>
            <a:endParaRPr lang="es-CL" dirty="0" smtClean="0">
              <a:solidFill>
                <a:schemeClr val="tx1"/>
              </a:solidFill>
            </a:endParaRPr>
          </a:p>
          <a:p>
            <a:pPr marL="406474" indent="-406474">
              <a:buBlip>
                <a:blip r:embed="rId3"/>
              </a:buBlip>
            </a:pPr>
            <a:r>
              <a:rPr lang="en-US" b="0" kern="1200" baseline="0" dirty="0" smtClean="0">
                <a:solidFill>
                  <a:schemeClr val="tx1"/>
                </a:solidFill>
                <a:latin typeface="Arial" pitchFamily="34" charset="0"/>
                <a:ea typeface="+mn-ea"/>
                <a:cs typeface="Arial" pitchFamily="34" charset="0"/>
              </a:rPr>
              <a:t>The </a:t>
            </a:r>
            <a:r>
              <a:rPr lang="en-US" b="1" kern="1200" baseline="0" dirty="0" smtClean="0">
                <a:solidFill>
                  <a:schemeClr val="tx1"/>
                </a:solidFill>
                <a:latin typeface="Arial" pitchFamily="34" charset="0"/>
                <a:ea typeface="+mn-ea"/>
                <a:cs typeface="Arial" pitchFamily="34" charset="0"/>
              </a:rPr>
              <a:t>diameter</a:t>
            </a:r>
            <a:r>
              <a:rPr lang="en-US" b="0" kern="1200" baseline="0" dirty="0" smtClean="0">
                <a:solidFill>
                  <a:schemeClr val="tx1"/>
                </a:solidFill>
                <a:latin typeface="Arial" pitchFamily="34" charset="0"/>
                <a:ea typeface="+mn-ea"/>
                <a:cs typeface="Arial" pitchFamily="34" charset="0"/>
              </a:rPr>
              <a:t> of the collecting surface</a:t>
            </a:r>
            <a:r>
              <a:rPr lang="es-CL" dirty="0" smtClean="0">
                <a:solidFill>
                  <a:schemeClr val="tx1"/>
                </a:solidFill>
              </a:rPr>
              <a:t>.</a:t>
            </a:r>
          </a:p>
          <a:p>
            <a:pPr marL="406474" indent="-406474">
              <a:buBlip>
                <a:blip r:embed="rId3"/>
              </a:buBlip>
            </a:pPr>
            <a:r>
              <a:rPr lang="en-US" b="0" kern="1200" baseline="0" dirty="0" smtClean="0">
                <a:solidFill>
                  <a:schemeClr val="tx1"/>
                </a:solidFill>
                <a:latin typeface="Arial" pitchFamily="34" charset="0"/>
                <a:ea typeface="+mn-ea"/>
                <a:cs typeface="Arial" pitchFamily="34" charset="0"/>
              </a:rPr>
              <a:t>The color or </a:t>
            </a:r>
            <a:r>
              <a:rPr lang="en-US" b="1" kern="1200" baseline="0" dirty="0" smtClean="0">
                <a:solidFill>
                  <a:schemeClr val="tx1"/>
                </a:solidFill>
                <a:latin typeface="Arial" pitchFamily="34" charset="0"/>
                <a:ea typeface="+mn-ea"/>
                <a:cs typeface="Arial" pitchFamily="34" charset="0"/>
              </a:rPr>
              <a:t>wavelength </a:t>
            </a:r>
            <a:r>
              <a:rPr lang="en-US" b="0" kern="1200" baseline="0" dirty="0" smtClean="0">
                <a:solidFill>
                  <a:schemeClr val="tx1"/>
                </a:solidFill>
                <a:latin typeface="Arial" pitchFamily="34" charset="0"/>
                <a:ea typeface="+mn-ea"/>
                <a:cs typeface="Arial" pitchFamily="34" charset="0"/>
              </a:rPr>
              <a:t>of the light it captures</a:t>
            </a:r>
            <a:r>
              <a:rPr lang="es-CL" dirty="0" smtClean="0">
                <a:solidFill>
                  <a:schemeClr val="tx1"/>
                </a:solidFill>
              </a:rPr>
              <a:t>.</a:t>
            </a:r>
          </a:p>
          <a:p>
            <a:r>
              <a:rPr lang="en-US" b="1" kern="1200" baseline="0" dirty="0" smtClean="0">
                <a:solidFill>
                  <a:schemeClr val="tx1"/>
                </a:solidFill>
                <a:latin typeface="Arial" pitchFamily="34" charset="0"/>
                <a:ea typeface="+mn-ea"/>
                <a:cs typeface="Arial" pitchFamily="34" charset="0"/>
              </a:rPr>
              <a:t>The greater the wavelength to be captured, the greater the diameter must be</a:t>
            </a:r>
            <a:r>
              <a:rPr lang="en-US" b="0" kern="1200" baseline="0" dirty="0" smtClean="0">
                <a:solidFill>
                  <a:schemeClr val="tx1"/>
                </a:solidFill>
                <a:latin typeface="Arial" pitchFamily="34" charset="0"/>
                <a:ea typeface="+mn-ea"/>
                <a:cs typeface="Arial" pitchFamily="34" charset="0"/>
              </a:rPr>
              <a:t>. </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In order to observe with the sharpness of the human eye, </a:t>
            </a:r>
            <a:r>
              <a:rPr lang="en-US" b="1" kern="1200" baseline="0" dirty="0" smtClean="0">
                <a:solidFill>
                  <a:schemeClr val="tx1"/>
                </a:solidFill>
                <a:latin typeface="Arial" pitchFamily="34" charset="0"/>
                <a:ea typeface="+mn-ea"/>
                <a:cs typeface="Arial" pitchFamily="34" charset="0"/>
              </a:rPr>
              <a:t>a radio telescope such as ALMA needs to be at least 500 times wider than the human eye</a:t>
            </a:r>
            <a:r>
              <a:rPr lang="en-US" b="0" kern="1200" baseline="0" dirty="0" smtClean="0">
                <a:solidFill>
                  <a:schemeClr val="tx1"/>
                </a:solidFill>
                <a:latin typeface="Arial" pitchFamily="34" charset="0"/>
                <a:ea typeface="+mn-ea"/>
                <a:cs typeface="Arial" pitchFamily="34" charset="0"/>
              </a:rPr>
              <a:t>. </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The construction of such an enormous antenna, however, is impossible. The scientific community has solved this problem through </a:t>
            </a:r>
            <a:r>
              <a:rPr lang="en-US" b="1" kern="1200" baseline="0" dirty="0" err="1" smtClean="0">
                <a:solidFill>
                  <a:schemeClr val="tx1"/>
                </a:solidFill>
                <a:latin typeface="Arial" pitchFamily="34" charset="0"/>
                <a:ea typeface="+mn-ea"/>
                <a:cs typeface="Arial" pitchFamily="34" charset="0"/>
              </a:rPr>
              <a:t>Interferometry</a:t>
            </a:r>
            <a:r>
              <a:rPr lang="es-CL" dirty="0" smtClean="0">
                <a:solidFill>
                  <a:schemeClr val="tx1"/>
                </a:solidFill>
              </a:rPr>
              <a:t>.</a:t>
            </a:r>
          </a:p>
          <a:p>
            <a:pPr marR="0" algn="just" defTabSz="914400" rtl="0" eaLnBrk="1" fontAlgn="auto" latinLnBrk="0" hangingPunct="1">
              <a:lnSpc>
                <a:spcPct val="100000"/>
              </a:lnSpc>
              <a:spcBef>
                <a:spcPts val="0"/>
              </a:spcBef>
              <a:spcAft>
                <a:spcPts val="600"/>
              </a:spcAft>
              <a:buClrTx/>
              <a:buSzTx/>
              <a:buFontTx/>
              <a:buNone/>
              <a:tabLst/>
              <a:defRPr/>
            </a:pPr>
            <a:r>
              <a:rPr lang="en-US" b="1" i="0" kern="1200" dirty="0" smtClean="0">
                <a:solidFill>
                  <a:schemeClr val="tx1"/>
                </a:solidFill>
                <a:latin typeface="Arial" pitchFamily="34" charset="0"/>
                <a:ea typeface="+mn-ea"/>
                <a:cs typeface="Arial" pitchFamily="34" charset="0"/>
              </a:rPr>
              <a:t>NOTE: The Green Bank Telescope (</a:t>
            </a:r>
            <a:r>
              <a:rPr lang="en-US" b="1" i="0" kern="1200" dirty="0" err="1" smtClean="0">
                <a:solidFill>
                  <a:schemeClr val="tx1"/>
                </a:solidFill>
                <a:latin typeface="Arial" pitchFamily="34" charset="0"/>
                <a:ea typeface="+mn-ea"/>
                <a:cs typeface="Arial" pitchFamily="34" charset="0"/>
              </a:rPr>
              <a:t>GBT</a:t>
            </a:r>
            <a:r>
              <a:rPr lang="en-US" b="1" i="0" kern="1200" dirty="0" smtClean="0">
                <a:solidFill>
                  <a:schemeClr val="tx1"/>
                </a:solidFill>
                <a:latin typeface="Arial" pitchFamily="34" charset="0"/>
                <a:ea typeface="+mn-ea"/>
                <a:cs typeface="Arial" pitchFamily="34" charset="0"/>
              </a:rPr>
              <a:t>), with a diameter of 100 meters, is the largest mobile telescope today. It is operated by</a:t>
            </a:r>
            <a:r>
              <a:rPr lang="en-US" b="1" i="0" kern="1200" baseline="0" dirty="0" smtClean="0">
                <a:solidFill>
                  <a:schemeClr val="tx1"/>
                </a:solidFill>
                <a:latin typeface="Arial" pitchFamily="34" charset="0"/>
                <a:ea typeface="+mn-ea"/>
                <a:cs typeface="Arial" pitchFamily="34" charset="0"/>
              </a:rPr>
              <a:t> </a:t>
            </a:r>
            <a:r>
              <a:rPr lang="en-US" b="1" i="0" kern="1200" dirty="0" err="1" smtClean="0">
                <a:solidFill>
                  <a:schemeClr val="tx1"/>
                </a:solidFill>
                <a:latin typeface="Arial" pitchFamily="34" charset="0"/>
                <a:ea typeface="+mn-ea"/>
                <a:cs typeface="Arial" pitchFamily="34" charset="0"/>
              </a:rPr>
              <a:t>NRAO</a:t>
            </a:r>
            <a:r>
              <a:rPr lang="en-US" b="1" i="0" kern="1200" dirty="0" smtClean="0">
                <a:solidFill>
                  <a:schemeClr val="tx1"/>
                </a:solidFill>
                <a:latin typeface="Arial" pitchFamily="34" charset="0"/>
                <a:ea typeface="+mn-ea"/>
                <a:cs typeface="Arial" pitchFamily="34" charset="0"/>
              </a:rPr>
              <a:t> and is located in West Virginia, USA.</a:t>
            </a:r>
            <a:endParaRPr lang="es-CL" b="1" i="0" kern="1200" dirty="0" smtClean="0">
              <a:solidFill>
                <a:schemeClr val="tx1"/>
              </a:solidFill>
              <a:latin typeface="Arial" pitchFamily="34" charset="0"/>
              <a:ea typeface="+mn-ea"/>
              <a:cs typeface="Arial" pitchFamily="34" charset="0"/>
            </a:endParaRPr>
          </a:p>
          <a:p>
            <a:pPr marL="406474" indent="-406474">
              <a:buBlip>
                <a:blip r:embed="rId3"/>
              </a:buBlip>
            </a:pPr>
            <a:endParaRPr lang="es-CL" dirty="0" smtClean="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14</a:t>
            </a:fld>
            <a:endParaRPr lang="es-CL"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s-CL" b="1" dirty="0" err="1" smtClean="0">
                <a:solidFill>
                  <a:schemeClr val="tx1"/>
                </a:solidFill>
              </a:rPr>
              <a:t>Interferometry</a:t>
            </a:r>
            <a:endParaRPr lang="es-CL" b="1" dirty="0" smtClean="0">
              <a:solidFill>
                <a:schemeClr val="tx1"/>
              </a:solidFill>
            </a:endParaRPr>
          </a:p>
          <a:p>
            <a:r>
              <a:rPr lang="en-US" sz="1200" b="0" kern="1200" dirty="0" smtClean="0">
                <a:solidFill>
                  <a:schemeClr val="tx1"/>
                </a:solidFill>
                <a:latin typeface="Arial" pitchFamily="34" charset="0"/>
                <a:ea typeface="+mn-ea"/>
                <a:cs typeface="Arial" pitchFamily="34" charset="0"/>
              </a:rPr>
              <a:t>The surface of an antenna is made up of </a:t>
            </a:r>
            <a:r>
              <a:rPr lang="en-US" sz="1200" b="1" kern="1200" dirty="0" smtClean="0">
                <a:solidFill>
                  <a:schemeClr val="tx1"/>
                </a:solidFill>
                <a:latin typeface="Arial" pitchFamily="34" charset="0"/>
                <a:ea typeface="+mn-ea"/>
                <a:cs typeface="Arial" pitchFamily="34" charset="0"/>
              </a:rPr>
              <a:t>various panels</a:t>
            </a:r>
            <a:r>
              <a:rPr lang="en-US" sz="1200" b="0" kern="1200" dirty="0" smtClean="0">
                <a:solidFill>
                  <a:schemeClr val="tx1"/>
                </a:solidFill>
                <a:latin typeface="Arial" pitchFamily="34" charset="0"/>
                <a:ea typeface="+mn-ea"/>
                <a:cs typeface="Arial" pitchFamily="34" charset="0"/>
              </a:rPr>
              <a:t>, and the antenna would still work if one of the panels were missing.</a:t>
            </a:r>
            <a:endParaRPr lang="es-CL" sz="1200" b="0" kern="1200" dirty="0" smtClean="0">
              <a:solidFill>
                <a:schemeClr val="tx1"/>
              </a:solidFill>
              <a:latin typeface="Arial" pitchFamily="34" charset="0"/>
              <a:ea typeface="+mn-ea"/>
              <a:cs typeface="Arial" pitchFamily="34" charset="0"/>
            </a:endParaRPr>
          </a:p>
          <a:p>
            <a:r>
              <a:rPr lang="en-US" sz="1200" b="0" kern="1200" dirty="0" smtClean="0">
                <a:solidFill>
                  <a:schemeClr val="tx1"/>
                </a:solidFill>
                <a:latin typeface="Arial" pitchFamily="34" charset="0"/>
                <a:ea typeface="+mn-ea"/>
                <a:cs typeface="Arial" pitchFamily="34" charset="0"/>
              </a:rPr>
              <a:t>It is possible to </a:t>
            </a:r>
            <a:r>
              <a:rPr lang="en-US" sz="1200" b="1" kern="1200" dirty="0" smtClean="0">
                <a:solidFill>
                  <a:schemeClr val="tx1"/>
                </a:solidFill>
                <a:latin typeface="Arial" pitchFamily="34" charset="0"/>
                <a:ea typeface="+mn-ea"/>
                <a:cs typeface="Arial" pitchFamily="34" charset="0"/>
              </a:rPr>
              <a:t>group together multiple antennas</a:t>
            </a:r>
            <a:r>
              <a:rPr lang="en-US" sz="1200" b="0" kern="1200" dirty="0" smtClean="0">
                <a:solidFill>
                  <a:schemeClr val="tx1"/>
                </a:solidFill>
                <a:latin typeface="Arial" pitchFamily="34" charset="0"/>
                <a:ea typeface="+mn-ea"/>
                <a:cs typeface="Arial" pitchFamily="34" charset="0"/>
              </a:rPr>
              <a:t> inside a large, defined surface area, where </a:t>
            </a:r>
            <a:r>
              <a:rPr lang="en-US" sz="1200" b="1" kern="1200" dirty="0" smtClean="0">
                <a:solidFill>
                  <a:schemeClr val="tx1"/>
                </a:solidFill>
                <a:latin typeface="Arial" pitchFamily="34" charset="0"/>
                <a:ea typeface="+mn-ea"/>
                <a:cs typeface="Arial" pitchFamily="34" charset="0"/>
              </a:rPr>
              <a:t>each antenna acts as a panel </a:t>
            </a:r>
            <a:r>
              <a:rPr lang="en-US" sz="1200" b="0" kern="1200" dirty="0" smtClean="0">
                <a:solidFill>
                  <a:schemeClr val="tx1"/>
                </a:solidFill>
                <a:latin typeface="Arial" pitchFamily="34" charset="0"/>
                <a:ea typeface="+mn-ea"/>
                <a:cs typeface="Arial" pitchFamily="34" charset="0"/>
              </a:rPr>
              <a:t>within this “</a:t>
            </a:r>
            <a:r>
              <a:rPr lang="en-US" sz="1200" b="1" i="1" kern="1200" dirty="0" smtClean="0">
                <a:solidFill>
                  <a:schemeClr val="tx1"/>
                </a:solidFill>
                <a:latin typeface="Arial" pitchFamily="34" charset="0"/>
                <a:ea typeface="+mn-ea"/>
                <a:cs typeface="Arial" pitchFamily="34" charset="0"/>
              </a:rPr>
              <a:t>virtual antenna</a:t>
            </a:r>
            <a:r>
              <a:rPr lang="en-US" sz="1200" b="0" kern="1200" dirty="0" smtClean="0">
                <a:solidFill>
                  <a:schemeClr val="tx1"/>
                </a:solidFill>
                <a:latin typeface="Arial" pitchFamily="34" charset="0"/>
                <a:ea typeface="+mn-ea"/>
                <a:cs typeface="Arial" pitchFamily="34" charset="0"/>
              </a:rPr>
              <a:t>”.</a:t>
            </a:r>
            <a:endParaRPr lang="es-CL" sz="1200" b="0" kern="1200" dirty="0" smtClean="0">
              <a:solidFill>
                <a:schemeClr val="tx1"/>
              </a:solidFill>
              <a:latin typeface="Arial" pitchFamily="34" charset="0"/>
              <a:ea typeface="+mn-ea"/>
              <a:cs typeface="Arial" pitchFamily="34" charset="0"/>
            </a:endParaRPr>
          </a:p>
          <a:p>
            <a:r>
              <a:rPr lang="en-US" sz="1200" b="0" kern="1200" dirty="0" smtClean="0">
                <a:solidFill>
                  <a:schemeClr val="tx1"/>
                </a:solidFill>
                <a:latin typeface="Arial" pitchFamily="34" charset="0"/>
                <a:ea typeface="+mn-ea"/>
                <a:cs typeface="Arial" pitchFamily="34" charset="0"/>
              </a:rPr>
              <a:t>When a </a:t>
            </a:r>
            <a:r>
              <a:rPr lang="en-US" sz="1200" b="1" kern="1200" dirty="0" smtClean="0">
                <a:solidFill>
                  <a:schemeClr val="tx1"/>
                </a:solidFill>
                <a:latin typeface="Arial" pitchFamily="34" charset="0"/>
                <a:ea typeface="+mn-ea"/>
                <a:cs typeface="Arial" pitchFamily="34" charset="0"/>
              </a:rPr>
              <a:t>group of antennas is synchronized to observe the same object </a:t>
            </a:r>
            <a:r>
              <a:rPr lang="en-US" sz="1200" b="0" kern="1200" dirty="0" smtClean="0">
                <a:solidFill>
                  <a:schemeClr val="tx1"/>
                </a:solidFill>
                <a:latin typeface="Arial" pitchFamily="34" charset="0"/>
                <a:ea typeface="+mn-ea"/>
                <a:cs typeface="Arial" pitchFamily="34" charset="0"/>
              </a:rPr>
              <a:t>and the signals captured by each one are then directed, simultaneously, to a single </a:t>
            </a:r>
            <a:r>
              <a:rPr lang="en-US" sz="1200" b="1" kern="1200" dirty="0" smtClean="0">
                <a:solidFill>
                  <a:schemeClr val="tx1"/>
                </a:solidFill>
                <a:latin typeface="Arial" pitchFamily="34" charset="0"/>
                <a:ea typeface="+mn-ea"/>
                <a:cs typeface="Arial" pitchFamily="34" charset="0"/>
              </a:rPr>
              <a:t>focal plane</a:t>
            </a:r>
            <a:r>
              <a:rPr lang="en-US" sz="1200" b="0" kern="1200" dirty="0" smtClean="0">
                <a:solidFill>
                  <a:schemeClr val="tx1"/>
                </a:solidFill>
                <a:latin typeface="Arial" pitchFamily="34" charset="0"/>
                <a:ea typeface="+mn-ea"/>
                <a:cs typeface="Arial" pitchFamily="34" charset="0"/>
              </a:rPr>
              <a:t>, an image is obtained that is equivalent in resolution to an image obtained by a single antenna equal in diameter to the group of antennas.   </a:t>
            </a:r>
            <a:endParaRPr lang="es-CL" sz="1200" b="0" kern="1200" dirty="0" smtClean="0">
              <a:solidFill>
                <a:schemeClr val="tx1"/>
              </a:solidFill>
              <a:latin typeface="Arial" pitchFamily="34" charset="0"/>
              <a:ea typeface="+mn-ea"/>
              <a:cs typeface="Arial" pitchFamily="34" charset="0"/>
            </a:endParaRPr>
          </a:p>
          <a:p>
            <a:r>
              <a:rPr lang="en-US" sz="1200" b="0" kern="1200" dirty="0" smtClean="0">
                <a:solidFill>
                  <a:schemeClr val="tx1"/>
                </a:solidFill>
                <a:latin typeface="Arial" pitchFamily="34" charset="0"/>
                <a:ea typeface="+mn-ea"/>
                <a:cs typeface="Arial" pitchFamily="34" charset="0"/>
              </a:rPr>
              <a:t>The </a:t>
            </a:r>
            <a:r>
              <a:rPr lang="en-US" sz="1200" b="1" kern="1200" dirty="0" smtClean="0">
                <a:solidFill>
                  <a:schemeClr val="tx1"/>
                </a:solidFill>
                <a:latin typeface="Arial" pitchFamily="34" charset="0"/>
                <a:ea typeface="+mn-ea"/>
                <a:cs typeface="Arial" pitchFamily="34" charset="0"/>
              </a:rPr>
              <a:t>66 antennas at ALMA</a:t>
            </a:r>
            <a:r>
              <a:rPr lang="en-US" sz="1200" b="0" kern="1200" dirty="0" smtClean="0">
                <a:solidFill>
                  <a:schemeClr val="tx1"/>
                </a:solidFill>
                <a:latin typeface="Arial" pitchFamily="34" charset="0"/>
                <a:ea typeface="+mn-ea"/>
                <a:cs typeface="Arial" pitchFamily="34" charset="0"/>
              </a:rPr>
              <a:t>, located on the Chajnantor Plateau</a:t>
            </a:r>
            <a:r>
              <a:rPr lang="en-US" sz="1200" b="1" kern="1200" dirty="0" smtClean="0">
                <a:solidFill>
                  <a:schemeClr val="tx1"/>
                </a:solidFill>
                <a:latin typeface="Arial" pitchFamily="34" charset="0"/>
                <a:ea typeface="+mn-ea"/>
                <a:cs typeface="Arial" pitchFamily="34" charset="0"/>
              </a:rPr>
              <a:t>, will form a radio interferometer with a maximum diameter of 16 kilometers</a:t>
            </a:r>
            <a:r>
              <a:rPr lang="es-CL" dirty="0" smtClean="0">
                <a:solidFill>
                  <a:schemeClr val="tx1"/>
                </a:solidFill>
              </a:rPr>
              <a:t>.</a:t>
            </a:r>
          </a:p>
          <a:p>
            <a:pPr marL="0" marR="0" indent="0" algn="just" defTabSz="914400" rtl="0" eaLnBrk="1" fontAlgn="auto" latinLnBrk="0" hangingPunct="1">
              <a:lnSpc>
                <a:spcPct val="100000"/>
              </a:lnSpc>
              <a:spcAft>
                <a:spcPts val="600"/>
              </a:spcAft>
              <a:buClrTx/>
              <a:buSzTx/>
              <a:buFontTx/>
              <a:buNone/>
              <a:tabLst/>
              <a:defRPr/>
            </a:pPr>
            <a:r>
              <a:rPr lang="en-US" sz="1200" b="1" i="0" kern="1200" dirty="0" smtClean="0">
                <a:solidFill>
                  <a:schemeClr val="tx1"/>
                </a:solidFill>
                <a:latin typeface="Arial" pitchFamily="34" charset="0"/>
                <a:ea typeface="+mn-ea"/>
                <a:cs typeface="Arial" pitchFamily="34" charset="0"/>
              </a:rPr>
              <a:t>NOTE: Once all of its antennas are synchronized, ALMA will be able to capture details with a resolution 10 times greater than the Hubble Space Telescope.</a:t>
            </a:r>
            <a:endParaRPr lang="es-CL" sz="1200" b="1" i="0" kern="1200" dirty="0" smtClean="0">
              <a:solidFill>
                <a:schemeClr val="tx1"/>
              </a:solidFill>
              <a:latin typeface="Arial" pitchFamily="34" charset="0"/>
              <a:ea typeface="+mn-ea"/>
              <a:cs typeface="Arial" pitchFamily="34" charset="0"/>
            </a:endParaRPr>
          </a:p>
          <a:p>
            <a:endParaRPr lang="es-CL" dirty="0" smtClean="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15</a:t>
            </a:fld>
            <a:endParaRPr lang="es-CL"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err="1" smtClean="0">
                <a:solidFill>
                  <a:schemeClr val="tx1"/>
                </a:solidFill>
                <a:latin typeface="Century Gothic" pitchFamily="34" charset="0"/>
                <a:ea typeface="+mn-ea"/>
                <a:cs typeface="Arial" pitchFamily="34" charset="0"/>
              </a:rPr>
              <a:t>ALMA’s</a:t>
            </a:r>
            <a:r>
              <a:rPr lang="en-US" b="1" kern="1200" dirty="0" smtClean="0">
                <a:solidFill>
                  <a:schemeClr val="tx1"/>
                </a:solidFill>
                <a:latin typeface="Century Gothic" pitchFamily="34" charset="0"/>
                <a:ea typeface="+mn-ea"/>
                <a:cs typeface="Arial" pitchFamily="34" charset="0"/>
              </a:rPr>
              <a:t> versatility</a:t>
            </a:r>
            <a:endParaRPr lang="es-CL" dirty="0" smtClean="0">
              <a:solidFill>
                <a:schemeClr val="tx1"/>
              </a:solidFill>
            </a:endParaRPr>
          </a:p>
          <a:p>
            <a:r>
              <a:rPr lang="en-US" b="0" kern="1200" baseline="0" dirty="0" smtClean="0">
                <a:solidFill>
                  <a:schemeClr val="tx1"/>
                </a:solidFill>
                <a:latin typeface="Arial" pitchFamily="34" charset="0"/>
                <a:ea typeface="+mn-ea"/>
                <a:cs typeface="Arial" pitchFamily="34" charset="0"/>
              </a:rPr>
              <a:t>The technique of </a:t>
            </a:r>
            <a:r>
              <a:rPr lang="en-US" b="1" kern="1200" baseline="0" dirty="0" err="1" smtClean="0">
                <a:solidFill>
                  <a:schemeClr val="tx1"/>
                </a:solidFill>
                <a:latin typeface="Arial" pitchFamily="34" charset="0"/>
                <a:ea typeface="+mn-ea"/>
                <a:cs typeface="Arial" pitchFamily="34" charset="0"/>
              </a:rPr>
              <a:t>Interferometry</a:t>
            </a:r>
            <a:r>
              <a:rPr lang="en-US" b="0" kern="1200" baseline="0" dirty="0" smtClean="0">
                <a:solidFill>
                  <a:schemeClr val="tx1"/>
                </a:solidFill>
                <a:latin typeface="Arial" pitchFamily="34" charset="0"/>
                <a:ea typeface="+mn-ea"/>
                <a:cs typeface="Arial" pitchFamily="34" charset="0"/>
              </a:rPr>
              <a:t>, invented by the British astronomer Martin Ryle in the 1950s, not only allows for a greater diameter but also </a:t>
            </a:r>
            <a:r>
              <a:rPr lang="en-US" b="1" kern="1200" baseline="0" dirty="0" smtClean="0">
                <a:solidFill>
                  <a:schemeClr val="tx1"/>
                </a:solidFill>
                <a:latin typeface="Arial" pitchFamily="34" charset="0"/>
                <a:ea typeface="+mn-ea"/>
                <a:cs typeface="Arial" pitchFamily="34" charset="0"/>
              </a:rPr>
              <a:t>enables redistribution of the antennas depending on the resolution</a:t>
            </a:r>
            <a:r>
              <a:rPr lang="en-US" b="0" kern="1200" baseline="0" dirty="0" smtClean="0">
                <a:solidFill>
                  <a:schemeClr val="tx1"/>
                </a:solidFill>
                <a:latin typeface="Arial" pitchFamily="34" charset="0"/>
                <a:ea typeface="+mn-ea"/>
                <a:cs typeface="Arial" pitchFamily="34" charset="0"/>
              </a:rPr>
              <a:t> required for each observation</a:t>
            </a:r>
            <a:r>
              <a:rPr lang="es-CL" dirty="0" smtClean="0">
                <a:solidFill>
                  <a:schemeClr val="tx1"/>
                </a:solidFill>
              </a:rPr>
              <a:t>.</a:t>
            </a:r>
          </a:p>
          <a:p>
            <a:pPr>
              <a:buBlip>
                <a:blip r:embed="rId3"/>
              </a:buBlip>
            </a:pPr>
            <a:r>
              <a:rPr lang="en-US" b="0" kern="1200" baseline="0" dirty="0" smtClean="0">
                <a:solidFill>
                  <a:schemeClr val="tx1"/>
                </a:solidFill>
                <a:latin typeface="Arial" pitchFamily="34" charset="0"/>
                <a:ea typeface="+mn-ea"/>
                <a:cs typeface="Arial" pitchFamily="34" charset="0"/>
              </a:rPr>
              <a:t>The </a:t>
            </a:r>
            <a:r>
              <a:rPr lang="en-US" b="1" kern="1200" baseline="0" dirty="0" smtClean="0">
                <a:solidFill>
                  <a:schemeClr val="tx1"/>
                </a:solidFill>
                <a:latin typeface="Arial" pitchFamily="34" charset="0"/>
                <a:ea typeface="+mn-ea"/>
                <a:cs typeface="Arial" pitchFamily="34" charset="0"/>
              </a:rPr>
              <a:t>more details </a:t>
            </a:r>
            <a:r>
              <a:rPr lang="en-US" b="0" kern="1200" baseline="0" dirty="0" smtClean="0">
                <a:solidFill>
                  <a:schemeClr val="tx1"/>
                </a:solidFill>
                <a:latin typeface="Arial" pitchFamily="34" charset="0"/>
                <a:ea typeface="+mn-ea"/>
                <a:cs typeface="Arial" pitchFamily="34" charset="0"/>
              </a:rPr>
              <a:t>that are needed, the </a:t>
            </a:r>
            <a:r>
              <a:rPr lang="en-US" b="1" kern="1200" baseline="0" dirty="0" smtClean="0">
                <a:solidFill>
                  <a:schemeClr val="tx1"/>
                </a:solidFill>
                <a:latin typeface="Arial" pitchFamily="34" charset="0"/>
                <a:ea typeface="+mn-ea"/>
                <a:cs typeface="Arial" pitchFamily="34" charset="0"/>
              </a:rPr>
              <a:t>greater the diameter over which the antennas will be distributed</a:t>
            </a:r>
            <a:r>
              <a:rPr lang="en-US" b="0" kern="1200" baseline="0" dirty="0" smtClean="0">
                <a:solidFill>
                  <a:schemeClr val="tx1"/>
                </a:solidFill>
                <a:latin typeface="Arial" pitchFamily="34" charset="0"/>
                <a:ea typeface="+mn-ea"/>
                <a:cs typeface="Arial" pitchFamily="34" charset="0"/>
              </a:rPr>
              <a:t> for greater resolution</a:t>
            </a:r>
            <a:r>
              <a:rPr lang="es-CL" b="0" baseline="0" dirty="0" smtClean="0">
                <a:solidFill>
                  <a:schemeClr val="tx1"/>
                </a:solidFill>
              </a:rPr>
              <a:t>.</a:t>
            </a:r>
            <a:endParaRPr lang="es-CL" dirty="0" smtClean="0">
              <a:solidFill>
                <a:schemeClr val="tx1"/>
              </a:solidFill>
            </a:endParaRPr>
          </a:p>
          <a:p>
            <a:pPr>
              <a:buBlip>
                <a:blip r:embed="rId3"/>
              </a:buBlip>
            </a:pPr>
            <a:r>
              <a:rPr lang="en-US" b="0" kern="1200" baseline="0" dirty="0" smtClean="0">
                <a:solidFill>
                  <a:schemeClr val="tx1"/>
                </a:solidFill>
                <a:latin typeface="Arial" pitchFamily="34" charset="0"/>
                <a:ea typeface="+mn-ea"/>
                <a:cs typeface="Arial" pitchFamily="34" charset="0"/>
              </a:rPr>
              <a:t>If greater </a:t>
            </a:r>
            <a:r>
              <a:rPr lang="en-US" b="1" kern="1200" baseline="0" dirty="0" smtClean="0">
                <a:solidFill>
                  <a:schemeClr val="tx1"/>
                </a:solidFill>
                <a:latin typeface="Arial" pitchFamily="34" charset="0"/>
                <a:ea typeface="+mn-ea"/>
                <a:cs typeface="Arial" pitchFamily="34" charset="0"/>
              </a:rPr>
              <a:t>amplitude is needed</a:t>
            </a:r>
            <a:r>
              <a:rPr lang="en-US" b="0" kern="1200" baseline="0" dirty="0" smtClean="0">
                <a:solidFill>
                  <a:schemeClr val="tx1"/>
                </a:solidFill>
                <a:latin typeface="Arial" pitchFamily="34" charset="0"/>
                <a:ea typeface="+mn-ea"/>
                <a:cs typeface="Arial" pitchFamily="34" charset="0"/>
              </a:rPr>
              <a:t>, the </a:t>
            </a:r>
            <a:r>
              <a:rPr lang="en-US" b="1" kern="1200" baseline="0" dirty="0" smtClean="0">
                <a:solidFill>
                  <a:schemeClr val="tx1"/>
                </a:solidFill>
                <a:latin typeface="Arial" pitchFamily="34" charset="0"/>
                <a:ea typeface="+mn-ea"/>
                <a:cs typeface="Arial" pitchFamily="34" charset="0"/>
              </a:rPr>
              <a:t>antennas will be grouped together in smaller-diameter</a:t>
            </a:r>
            <a:r>
              <a:rPr lang="en-US" b="0" kern="1200" baseline="0" dirty="0" smtClean="0">
                <a:solidFill>
                  <a:schemeClr val="tx1"/>
                </a:solidFill>
                <a:latin typeface="Arial" pitchFamily="34" charset="0"/>
                <a:ea typeface="+mn-ea"/>
                <a:cs typeface="Arial" pitchFamily="34" charset="0"/>
              </a:rPr>
              <a:t> groups, in order to cover larger portions of the sky</a:t>
            </a:r>
            <a:r>
              <a:rPr lang="es-CL" b="1" dirty="0" smtClean="0">
                <a:solidFill>
                  <a:schemeClr val="tx1"/>
                </a:solidFill>
              </a:rPr>
              <a:t>.</a:t>
            </a:r>
            <a:endParaRPr lang="es-CL" dirty="0" smtClean="0">
              <a:solidFill>
                <a:schemeClr val="tx1"/>
              </a:solidFill>
            </a:endParaRPr>
          </a:p>
          <a:p>
            <a:r>
              <a:rPr lang="en-US" b="1" kern="1200" baseline="0" dirty="0" smtClean="0">
                <a:solidFill>
                  <a:schemeClr val="tx1"/>
                </a:solidFill>
                <a:latin typeface="Arial" pitchFamily="34" charset="0"/>
                <a:ea typeface="+mn-ea"/>
                <a:cs typeface="Arial" pitchFamily="34" charset="0"/>
              </a:rPr>
              <a:t>ALMA has two transporters </a:t>
            </a:r>
            <a:r>
              <a:rPr lang="en-US" b="0" kern="1200" baseline="0" dirty="0" smtClean="0">
                <a:solidFill>
                  <a:schemeClr val="tx1"/>
                </a:solidFill>
                <a:latin typeface="Arial" pitchFamily="34" charset="0"/>
                <a:ea typeface="+mn-ea"/>
                <a:cs typeface="Arial" pitchFamily="34" charset="0"/>
              </a:rPr>
              <a:t>that can move the antennas for the diameter requirements of each observation</a:t>
            </a:r>
            <a:r>
              <a:rPr lang="es-CL" dirty="0" smtClean="0">
                <a:solidFill>
                  <a:schemeClr val="tx1"/>
                </a:solidFill>
              </a:rPr>
              <a:t>.</a:t>
            </a:r>
          </a:p>
          <a:p>
            <a:r>
              <a:rPr lang="en-US" b="1" i="0" kern="1200" dirty="0" smtClean="0">
                <a:solidFill>
                  <a:schemeClr val="tx1"/>
                </a:solidFill>
                <a:latin typeface="Arial" pitchFamily="34" charset="0"/>
                <a:ea typeface="+mn-ea"/>
                <a:cs typeface="Arial" pitchFamily="34" charset="0"/>
              </a:rPr>
              <a:t>NOTE: Along with the British radio astronomer Antony Hewish, Martin Ryle was awarded the 1974 Nobel Prize in physics for his role in the discovery of the first pulsar and for developing the “aperture synthesis” technique.</a:t>
            </a:r>
            <a:endParaRPr lang="es-CL" b="1" i="0" kern="1200" dirty="0" smtClean="0">
              <a:solidFill>
                <a:schemeClr val="tx1"/>
              </a:solidFill>
              <a:latin typeface="Arial" pitchFamily="34" charset="0"/>
              <a:ea typeface="+mn-ea"/>
              <a:cs typeface="Arial" pitchFamily="34" charset="0"/>
            </a:endParaRPr>
          </a:p>
          <a:p>
            <a:r>
              <a:rPr lang="en-US" b="1" i="0" kern="1200" dirty="0" smtClean="0">
                <a:solidFill>
                  <a:schemeClr val="tx1"/>
                </a:solidFill>
                <a:latin typeface="Arial" pitchFamily="34" charset="0"/>
                <a:ea typeface="+mn-ea"/>
                <a:cs typeface="Arial" pitchFamily="34" charset="0"/>
              </a:rPr>
              <a:t>Aperture synthesis is a type of </a:t>
            </a:r>
            <a:r>
              <a:rPr lang="en-US" b="1" i="0" kern="1200" dirty="0" err="1" smtClean="0">
                <a:solidFill>
                  <a:schemeClr val="tx1"/>
                </a:solidFill>
                <a:latin typeface="Arial" pitchFamily="34" charset="0"/>
                <a:ea typeface="+mn-ea"/>
                <a:cs typeface="Arial" pitchFamily="34" charset="0"/>
              </a:rPr>
              <a:t>Interferometry</a:t>
            </a:r>
            <a:r>
              <a:rPr lang="en-US" b="1" i="0" kern="1200" dirty="0" smtClean="0">
                <a:solidFill>
                  <a:schemeClr val="tx1"/>
                </a:solidFill>
                <a:latin typeface="Arial" pitchFamily="34" charset="0"/>
                <a:ea typeface="+mn-ea"/>
                <a:cs typeface="Arial" pitchFamily="34" charset="0"/>
              </a:rPr>
              <a:t> that not only creates a virtual telescope on a surface area by using smaller telescopes but also takes advantage of the earth’s rotation to increase the number of angles of observation within a given time lapse.</a:t>
            </a:r>
            <a:endParaRPr lang="es-CL" b="1" i="0" kern="1200" dirty="0" smtClean="0">
              <a:solidFill>
                <a:schemeClr val="tx1"/>
              </a:solidFill>
              <a:latin typeface="Arial" pitchFamily="34" charset="0"/>
              <a:ea typeface="+mn-ea"/>
              <a:cs typeface="Arial" pitchFamily="34" charset="0"/>
            </a:endParaRP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16</a:t>
            </a:fld>
            <a:endParaRPr lang="es-CL"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err="1" smtClean="0">
                <a:solidFill>
                  <a:schemeClr val="tx1"/>
                </a:solidFill>
                <a:latin typeface="Century Gothic" pitchFamily="34" charset="0"/>
                <a:ea typeface="+mn-ea"/>
                <a:cs typeface="Arial" pitchFamily="34" charset="0"/>
              </a:rPr>
              <a:t>ALMA’s</a:t>
            </a:r>
            <a:r>
              <a:rPr lang="en-US" b="1" kern="1200" dirty="0" smtClean="0">
                <a:solidFill>
                  <a:schemeClr val="tx1"/>
                </a:solidFill>
                <a:latin typeface="Century Gothic" pitchFamily="34" charset="0"/>
                <a:ea typeface="+mn-ea"/>
                <a:cs typeface="Arial" pitchFamily="34" charset="0"/>
              </a:rPr>
              <a:t> versatility</a:t>
            </a:r>
            <a:endParaRPr lang="es-CL" dirty="0" smtClean="0">
              <a:solidFill>
                <a:schemeClr val="tx1"/>
              </a:solidFill>
            </a:endParaRPr>
          </a:p>
          <a:p>
            <a:r>
              <a:rPr lang="en-US" b="0" kern="1200" dirty="0" smtClean="0">
                <a:solidFill>
                  <a:schemeClr val="tx1"/>
                </a:solidFill>
                <a:latin typeface="Arial" pitchFamily="34" charset="0"/>
                <a:ea typeface="+mn-ea"/>
                <a:cs typeface="Arial" pitchFamily="34" charset="0"/>
              </a:rPr>
              <a:t>The transporters, known as </a:t>
            </a:r>
            <a:r>
              <a:rPr lang="en-US" b="1" kern="1200" dirty="0" smtClean="0">
                <a:solidFill>
                  <a:schemeClr val="tx1"/>
                </a:solidFill>
                <a:latin typeface="Arial" pitchFamily="34" charset="0"/>
                <a:ea typeface="+mn-ea"/>
                <a:cs typeface="Arial" pitchFamily="34" charset="0"/>
              </a:rPr>
              <a:t>Otto and Lore</a:t>
            </a:r>
            <a:r>
              <a:rPr lang="en-US" b="0" kern="1200" dirty="0" smtClean="0">
                <a:solidFill>
                  <a:schemeClr val="tx1"/>
                </a:solidFill>
                <a:latin typeface="Arial" pitchFamily="34" charset="0"/>
                <a:ea typeface="+mn-ea"/>
                <a:cs typeface="Arial" pitchFamily="34" charset="0"/>
              </a:rPr>
              <a:t>, were specially designed to move the heavy antennas. </a:t>
            </a:r>
            <a:endParaRPr lang="es-CL" b="0" kern="1200" dirty="0" smtClean="0">
              <a:solidFill>
                <a:schemeClr val="tx1"/>
              </a:solidFill>
              <a:latin typeface="Arial" pitchFamily="34" charset="0"/>
              <a:ea typeface="+mn-ea"/>
              <a:cs typeface="Arial" pitchFamily="34" charset="0"/>
            </a:endParaRPr>
          </a:p>
          <a:p>
            <a:r>
              <a:rPr lang="en-US" b="1" kern="1200" dirty="0" smtClean="0">
                <a:solidFill>
                  <a:schemeClr val="tx1"/>
                </a:solidFill>
                <a:latin typeface="Arial" pitchFamily="34" charset="0"/>
                <a:ea typeface="+mn-ea"/>
                <a:cs typeface="Arial" pitchFamily="34" charset="0"/>
              </a:rPr>
              <a:t>ALMA’S group of antennas</a:t>
            </a:r>
            <a:r>
              <a:rPr lang="en-US" b="0" kern="1200" dirty="0" smtClean="0">
                <a:solidFill>
                  <a:schemeClr val="tx1"/>
                </a:solidFill>
                <a:latin typeface="Arial" pitchFamily="34" charset="0"/>
                <a:ea typeface="+mn-ea"/>
                <a:cs typeface="Arial" pitchFamily="34" charset="0"/>
              </a:rPr>
              <a:t>, which includes 54 major and 12 minor antennas, with diameters of 12 and 7 meters respectively, </a:t>
            </a:r>
            <a:r>
              <a:rPr lang="en-US" b="1" kern="1200" dirty="0" smtClean="0">
                <a:solidFill>
                  <a:schemeClr val="tx1"/>
                </a:solidFill>
                <a:latin typeface="Arial" pitchFamily="34" charset="0"/>
                <a:ea typeface="+mn-ea"/>
                <a:cs typeface="Arial" pitchFamily="34" charset="0"/>
              </a:rPr>
              <a:t>will adjust to the requirements of the scientific community</a:t>
            </a:r>
            <a:r>
              <a:rPr lang="en-US" b="0" kern="1200" dirty="0" smtClean="0">
                <a:solidFill>
                  <a:schemeClr val="tx1"/>
                </a:solidFill>
                <a:latin typeface="Arial" pitchFamily="34" charset="0"/>
                <a:ea typeface="+mn-ea"/>
                <a:cs typeface="Arial" pitchFamily="34" charset="0"/>
              </a:rPr>
              <a:t>.  </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For example, if large portions of the sky are to be observed, then the Atacama Compact Array (</a:t>
            </a:r>
            <a:r>
              <a:rPr lang="en-US" b="0" kern="1200" dirty="0" err="1" smtClean="0">
                <a:solidFill>
                  <a:schemeClr val="tx1"/>
                </a:solidFill>
                <a:latin typeface="Arial" pitchFamily="34" charset="0"/>
                <a:ea typeface="+mn-ea"/>
                <a:cs typeface="Arial" pitchFamily="34" charset="0"/>
              </a:rPr>
              <a:t>ACA</a:t>
            </a:r>
            <a:r>
              <a:rPr lang="en-US" b="0" kern="1200" dirty="0" smtClean="0">
                <a:solidFill>
                  <a:schemeClr val="tx1"/>
                </a:solidFill>
                <a:latin typeface="Arial" pitchFamily="34" charset="0"/>
                <a:ea typeface="+mn-ea"/>
                <a:cs typeface="Arial" pitchFamily="34" charset="0"/>
              </a:rPr>
              <a:t>), made up of 12 minor and four major antennas, will be used</a:t>
            </a:r>
            <a:r>
              <a:rPr lang="es-CL" dirty="0" smtClean="0">
                <a:solidFill>
                  <a:schemeClr val="tx1"/>
                </a:solidFill>
              </a:rPr>
              <a:t>.</a:t>
            </a:r>
          </a:p>
          <a:p>
            <a:pPr marL="0" marR="0" indent="0" algn="just" defTabSz="914400" rtl="0" eaLnBrk="1" fontAlgn="auto" latinLnBrk="0" hangingPunct="1">
              <a:lnSpc>
                <a:spcPct val="100000"/>
              </a:lnSpc>
              <a:spcBef>
                <a:spcPts val="0"/>
              </a:spcBef>
              <a:spcAft>
                <a:spcPts val="600"/>
              </a:spcAft>
              <a:buClrTx/>
              <a:buSzTx/>
              <a:buFontTx/>
              <a:buNone/>
              <a:tabLst/>
              <a:defRPr/>
            </a:pPr>
            <a:r>
              <a:rPr lang="en-US" b="1" i="0" kern="1200" dirty="0" smtClean="0">
                <a:solidFill>
                  <a:schemeClr val="tx1"/>
                </a:solidFill>
                <a:latin typeface="Arial" pitchFamily="34" charset="0"/>
                <a:ea typeface="+mn-ea"/>
                <a:cs typeface="Arial" pitchFamily="34" charset="0"/>
              </a:rPr>
              <a:t>NOTE: Each transporter has 28 wheels, weighs 130 tons and includes an anti-seismic safety system and an energy generator that enables the cryogenic systems of each antenna to continue working when transported.  </a:t>
            </a:r>
            <a:endParaRPr lang="es-CL" b="1" i="0" kern="1200" dirty="0" smtClean="0">
              <a:solidFill>
                <a:schemeClr val="tx1"/>
              </a:solidFill>
              <a:latin typeface="Arial" pitchFamily="34" charset="0"/>
              <a:ea typeface="+mn-ea"/>
              <a:cs typeface="Arial" pitchFamily="34" charset="0"/>
            </a:endParaRPr>
          </a:p>
          <a:p>
            <a:endParaRPr lang="es-CL" dirty="0" smtClean="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17</a:t>
            </a:fld>
            <a:endParaRPr lang="es-CL"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How will ALMA translate wavelengths into images</a:t>
            </a:r>
            <a:r>
              <a:rPr lang="es-CL" dirty="0" smtClean="0">
                <a:solidFill>
                  <a:schemeClr val="tx1"/>
                </a:solidFill>
              </a:rPr>
              <a:t>?</a:t>
            </a:r>
          </a:p>
          <a:p>
            <a:r>
              <a:rPr lang="en-US" b="0" kern="1200" dirty="0" smtClean="0">
                <a:solidFill>
                  <a:schemeClr val="tx1"/>
                </a:solidFill>
                <a:latin typeface="Arial" pitchFamily="34" charset="0"/>
                <a:ea typeface="+mn-ea"/>
                <a:cs typeface="Arial" pitchFamily="34" charset="0"/>
              </a:rPr>
              <a:t>Each antenna has a </a:t>
            </a:r>
            <a:r>
              <a:rPr lang="en-US" b="1" i="1" kern="1200" dirty="0" smtClean="0">
                <a:solidFill>
                  <a:schemeClr val="tx1"/>
                </a:solidFill>
                <a:latin typeface="Arial" pitchFamily="34" charset="0"/>
                <a:ea typeface="+mn-ea"/>
                <a:cs typeface="Arial" pitchFamily="34" charset="0"/>
              </a:rPr>
              <a:t>front end</a:t>
            </a:r>
            <a:r>
              <a:rPr lang="en-US" b="0" kern="1200" dirty="0" smtClean="0">
                <a:solidFill>
                  <a:schemeClr val="tx1"/>
                </a:solidFill>
                <a:latin typeface="Arial" pitchFamily="34" charset="0"/>
                <a:ea typeface="+mn-ea"/>
                <a:cs typeface="Arial" pitchFamily="34" charset="0"/>
              </a:rPr>
              <a:t>, where </a:t>
            </a:r>
            <a:r>
              <a:rPr lang="en-US" b="1" kern="1200" dirty="0" smtClean="0">
                <a:solidFill>
                  <a:schemeClr val="tx1"/>
                </a:solidFill>
                <a:latin typeface="Arial" pitchFamily="34" charset="0"/>
                <a:ea typeface="+mn-ea"/>
                <a:cs typeface="Arial" pitchFamily="34" charset="0"/>
              </a:rPr>
              <a:t>band receptors convert wavelengths into electrical signals </a:t>
            </a:r>
            <a:r>
              <a:rPr lang="en-US" b="0" kern="1200" dirty="0" smtClean="0">
                <a:solidFill>
                  <a:schemeClr val="tx1"/>
                </a:solidFill>
                <a:latin typeface="Arial" pitchFamily="34" charset="0"/>
                <a:ea typeface="+mn-ea"/>
                <a:cs typeface="Arial" pitchFamily="34" charset="0"/>
              </a:rPr>
              <a:t>to be sent to the </a:t>
            </a:r>
            <a:r>
              <a:rPr lang="en-US" b="1" i="1" kern="1200" dirty="0" smtClean="0">
                <a:solidFill>
                  <a:schemeClr val="tx1"/>
                </a:solidFill>
                <a:latin typeface="Arial" pitchFamily="34" charset="0"/>
                <a:ea typeface="+mn-ea"/>
                <a:cs typeface="Arial" pitchFamily="34" charset="0"/>
              </a:rPr>
              <a:t>back end</a:t>
            </a:r>
            <a:r>
              <a:rPr lang="en-US" b="0" kern="1200" dirty="0" smtClean="0">
                <a:solidFill>
                  <a:schemeClr val="tx1"/>
                </a:solidFill>
                <a:latin typeface="Arial" pitchFamily="34" charset="0"/>
                <a:ea typeface="+mn-ea"/>
                <a:cs typeface="Arial" pitchFamily="34" charset="0"/>
              </a:rPr>
              <a:t>, a complex and accurate electronic system where </a:t>
            </a:r>
            <a:r>
              <a:rPr lang="en-US" b="1" kern="1200" dirty="0" smtClean="0">
                <a:solidFill>
                  <a:schemeClr val="tx1"/>
                </a:solidFill>
                <a:latin typeface="Arial" pitchFamily="34" charset="0"/>
                <a:ea typeface="+mn-ea"/>
                <a:cs typeface="Arial" pitchFamily="34" charset="0"/>
              </a:rPr>
              <a:t>the signals are digitized and synchronized </a:t>
            </a:r>
            <a:r>
              <a:rPr lang="en-US" b="0" kern="1200" dirty="0" smtClean="0">
                <a:solidFill>
                  <a:schemeClr val="tx1"/>
                </a:solidFill>
                <a:latin typeface="Arial" pitchFamily="34" charset="0"/>
                <a:ea typeface="+mn-ea"/>
                <a:cs typeface="Arial" pitchFamily="34" charset="0"/>
              </a:rPr>
              <a:t>and then sent, via fiber optics, to a central computer known as the </a:t>
            </a:r>
            <a:r>
              <a:rPr lang="en-US" b="1" kern="1200" dirty="0" err="1" smtClean="0">
                <a:solidFill>
                  <a:schemeClr val="tx1"/>
                </a:solidFill>
                <a:latin typeface="Arial" pitchFamily="34" charset="0"/>
                <a:ea typeface="+mn-ea"/>
                <a:cs typeface="Arial" pitchFamily="34" charset="0"/>
              </a:rPr>
              <a:t>Correlator</a:t>
            </a:r>
            <a:r>
              <a:rPr lang="es-CL" b="1" dirty="0" smtClean="0">
                <a:solidFill>
                  <a:schemeClr val="tx1"/>
                </a:solidFill>
              </a:rPr>
              <a:t>.</a:t>
            </a: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18</a:t>
            </a:fld>
            <a:endParaRPr lang="es-C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How will ALMA translate wavelengths into images</a:t>
            </a:r>
            <a:r>
              <a:rPr lang="es-CL" dirty="0" smtClean="0">
                <a:solidFill>
                  <a:schemeClr val="tx1"/>
                </a:solidFill>
              </a:rPr>
              <a:t>?</a:t>
            </a:r>
          </a:p>
          <a:p>
            <a:r>
              <a:rPr lang="en-US" b="0" kern="1200" dirty="0" smtClean="0">
                <a:solidFill>
                  <a:schemeClr val="tx1"/>
                </a:solidFill>
                <a:latin typeface="Arial" pitchFamily="34" charset="0"/>
                <a:ea typeface="+mn-ea"/>
                <a:cs typeface="Arial" pitchFamily="34" charset="0"/>
              </a:rPr>
              <a:t>The </a:t>
            </a:r>
            <a:r>
              <a:rPr lang="en-US" b="0" kern="1200" dirty="0" err="1" smtClean="0">
                <a:solidFill>
                  <a:schemeClr val="tx1"/>
                </a:solidFill>
                <a:latin typeface="Arial" pitchFamily="34" charset="0"/>
                <a:ea typeface="+mn-ea"/>
                <a:cs typeface="Arial" pitchFamily="34" charset="0"/>
              </a:rPr>
              <a:t>Correlator</a:t>
            </a:r>
            <a:r>
              <a:rPr lang="en-US" b="0" kern="1200" dirty="0" smtClean="0">
                <a:solidFill>
                  <a:schemeClr val="tx1"/>
                </a:solidFill>
                <a:latin typeface="Arial" pitchFamily="34" charset="0"/>
                <a:ea typeface="+mn-ea"/>
                <a:cs typeface="Arial" pitchFamily="34" charset="0"/>
              </a:rPr>
              <a:t>, </a:t>
            </a:r>
            <a:r>
              <a:rPr lang="en-US" b="0" kern="1200" dirty="0" err="1" smtClean="0">
                <a:solidFill>
                  <a:schemeClr val="tx1"/>
                </a:solidFill>
                <a:latin typeface="Arial" pitchFamily="34" charset="0"/>
                <a:ea typeface="+mn-ea"/>
                <a:cs typeface="Arial" pitchFamily="34" charset="0"/>
              </a:rPr>
              <a:t>ALMA’s</a:t>
            </a:r>
            <a:r>
              <a:rPr lang="en-US" b="0" kern="1200" dirty="0" smtClean="0">
                <a:solidFill>
                  <a:schemeClr val="tx1"/>
                </a:solidFill>
                <a:latin typeface="Arial" pitchFamily="34" charset="0"/>
                <a:ea typeface="+mn-ea"/>
                <a:cs typeface="Arial" pitchFamily="34" charset="0"/>
              </a:rPr>
              <a:t> central computer, is located in </a:t>
            </a:r>
            <a:r>
              <a:rPr lang="en-US" b="0" kern="1200" dirty="0" err="1" smtClean="0">
                <a:solidFill>
                  <a:schemeClr val="tx1"/>
                </a:solidFill>
                <a:latin typeface="Arial" pitchFamily="34" charset="0"/>
                <a:ea typeface="+mn-ea"/>
                <a:cs typeface="Arial" pitchFamily="34" charset="0"/>
              </a:rPr>
              <a:t>ALMA’s</a:t>
            </a:r>
            <a:r>
              <a:rPr lang="en-US" b="0" kern="1200" dirty="0" smtClean="0">
                <a:solidFill>
                  <a:schemeClr val="tx1"/>
                </a:solidFill>
                <a:latin typeface="Arial" pitchFamily="34" charset="0"/>
                <a:ea typeface="+mn-ea"/>
                <a:cs typeface="Arial" pitchFamily="34" charset="0"/>
              </a:rPr>
              <a:t> Operations Center on the Chajnantor Plateau. </a:t>
            </a:r>
            <a:r>
              <a:rPr lang="en-US" b="1" kern="1200" dirty="0" smtClean="0">
                <a:solidFill>
                  <a:schemeClr val="tx1"/>
                </a:solidFill>
                <a:latin typeface="Arial" pitchFamily="34" charset="0"/>
                <a:ea typeface="+mn-ea"/>
                <a:cs typeface="Arial" pitchFamily="34" charset="0"/>
              </a:rPr>
              <a:t>It receives, processes and stores the information sent by the </a:t>
            </a:r>
            <a:r>
              <a:rPr lang="en-US" b="1" i="1" kern="1200" dirty="0" smtClean="0">
                <a:solidFill>
                  <a:schemeClr val="tx1"/>
                </a:solidFill>
                <a:latin typeface="Arial" pitchFamily="34" charset="0"/>
                <a:ea typeface="+mn-ea"/>
                <a:cs typeface="Arial" pitchFamily="34" charset="0"/>
              </a:rPr>
              <a:t>back end</a:t>
            </a:r>
            <a:r>
              <a:rPr lang="en-US" b="1" kern="1200" dirty="0" smtClean="0">
                <a:solidFill>
                  <a:schemeClr val="tx1"/>
                </a:solidFill>
                <a:latin typeface="Arial" pitchFamily="34" charset="0"/>
                <a:ea typeface="+mn-ea"/>
                <a:cs typeface="Arial" pitchFamily="34" charset="0"/>
              </a:rPr>
              <a:t>.</a:t>
            </a:r>
            <a:endParaRPr lang="es-CL" b="1"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The </a:t>
            </a:r>
            <a:r>
              <a:rPr lang="en-US" b="1" kern="1200" dirty="0" err="1" smtClean="0">
                <a:solidFill>
                  <a:schemeClr val="tx1"/>
                </a:solidFill>
                <a:latin typeface="Arial" pitchFamily="34" charset="0"/>
                <a:ea typeface="+mn-ea"/>
                <a:cs typeface="Arial" pitchFamily="34" charset="0"/>
              </a:rPr>
              <a:t>Correlator</a:t>
            </a:r>
            <a:r>
              <a:rPr lang="en-US" b="1" kern="1200" dirty="0" smtClean="0">
                <a:solidFill>
                  <a:schemeClr val="tx1"/>
                </a:solidFill>
                <a:latin typeface="Arial" pitchFamily="34" charset="0"/>
                <a:ea typeface="+mn-ea"/>
                <a:cs typeface="Arial" pitchFamily="34" charset="0"/>
              </a:rPr>
              <a:t> is </a:t>
            </a:r>
            <a:r>
              <a:rPr lang="en-US" b="1" kern="1200" dirty="0" err="1" smtClean="0">
                <a:solidFill>
                  <a:schemeClr val="tx1"/>
                </a:solidFill>
                <a:latin typeface="Arial" pitchFamily="34" charset="0"/>
                <a:ea typeface="+mn-ea"/>
                <a:cs typeface="Arial" pitchFamily="34" charset="0"/>
              </a:rPr>
              <a:t>ALMA’s</a:t>
            </a:r>
            <a:r>
              <a:rPr lang="en-US" b="1" kern="1200" dirty="0" smtClean="0">
                <a:solidFill>
                  <a:schemeClr val="tx1"/>
                </a:solidFill>
                <a:latin typeface="Arial" pitchFamily="34" charset="0"/>
                <a:ea typeface="+mn-ea"/>
                <a:cs typeface="Arial" pitchFamily="34" charset="0"/>
              </a:rPr>
              <a:t> brain. </a:t>
            </a:r>
            <a:r>
              <a:rPr lang="en-US" b="0" kern="1200" dirty="0" smtClean="0">
                <a:solidFill>
                  <a:schemeClr val="tx1"/>
                </a:solidFill>
                <a:latin typeface="Arial" pitchFamily="34" charset="0"/>
                <a:ea typeface="+mn-ea"/>
                <a:cs typeface="Arial" pitchFamily="34" charset="0"/>
              </a:rPr>
              <a:t>Here, the data collected by the antennas is processed at a rate of </a:t>
            </a:r>
            <a:r>
              <a:rPr lang="en-US" b="1" kern="1200" dirty="0" smtClean="0">
                <a:solidFill>
                  <a:schemeClr val="tx1"/>
                </a:solidFill>
                <a:latin typeface="Arial" pitchFamily="34" charset="0"/>
                <a:ea typeface="+mn-ea"/>
                <a:cs typeface="Arial" pitchFamily="34" charset="0"/>
              </a:rPr>
              <a:t>thousands of millions of times per second.</a:t>
            </a:r>
            <a:endParaRPr lang="es-CL" b="1"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You would need over </a:t>
            </a:r>
            <a:r>
              <a:rPr lang="en-US" b="1" kern="1200" dirty="0" smtClean="0">
                <a:solidFill>
                  <a:schemeClr val="tx1"/>
                </a:solidFill>
                <a:latin typeface="Arial" pitchFamily="34" charset="0"/>
                <a:ea typeface="+mn-ea"/>
                <a:cs typeface="Arial" pitchFamily="34" charset="0"/>
              </a:rPr>
              <a:t>3 million laptop computers to carry out the same number of operations</a:t>
            </a:r>
            <a:r>
              <a:rPr lang="en-US" b="0" kern="1200" dirty="0" smtClean="0">
                <a:solidFill>
                  <a:schemeClr val="tx1"/>
                </a:solidFill>
                <a:latin typeface="Arial" pitchFamily="34" charset="0"/>
                <a:ea typeface="+mn-ea"/>
                <a:cs typeface="Arial" pitchFamily="34" charset="0"/>
              </a:rPr>
              <a:t> per second.</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This colossal machine is the </a:t>
            </a:r>
            <a:r>
              <a:rPr lang="en-US" b="1" kern="1200" dirty="0" smtClean="0">
                <a:solidFill>
                  <a:schemeClr val="tx1"/>
                </a:solidFill>
                <a:latin typeface="Arial" pitchFamily="34" charset="0"/>
                <a:ea typeface="+mn-ea"/>
                <a:cs typeface="Arial" pitchFamily="34" charset="0"/>
              </a:rPr>
              <a:t>world’s most powerful calculator </a:t>
            </a:r>
            <a:r>
              <a:rPr lang="en-US" b="0" kern="1200" dirty="0" smtClean="0">
                <a:solidFill>
                  <a:schemeClr val="tx1"/>
                </a:solidFill>
                <a:latin typeface="Arial" pitchFamily="34" charset="0"/>
                <a:ea typeface="+mn-ea"/>
                <a:cs typeface="Arial" pitchFamily="34" charset="0"/>
              </a:rPr>
              <a:t>and has been designed especially for ALMA</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19</a:t>
            </a:fld>
            <a:endParaRPr lang="es-C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r" defTabSz="1625895" rtl="0" eaLnBrk="1" fontAlgn="auto" latinLnBrk="0" hangingPunct="1">
              <a:lnSpc>
                <a:spcPct val="100000"/>
              </a:lnSpc>
              <a:buClrTx/>
              <a:buSzTx/>
              <a:buFontTx/>
              <a:buBlip>
                <a:blip r:embed="rId3"/>
              </a:buBlip>
              <a:tabLst/>
              <a:defRPr/>
            </a:pPr>
            <a:r>
              <a:rPr lang="en-US" b="1" dirty="0" smtClean="0">
                <a:solidFill>
                  <a:schemeClr val="tx1"/>
                </a:solidFill>
              </a:rPr>
              <a:t>What is ALMA?</a:t>
            </a:r>
            <a:endParaRPr lang="es-CL" b="1" dirty="0" smtClean="0">
              <a:solidFill>
                <a:schemeClr val="tx1"/>
              </a:solidFill>
            </a:endParaRPr>
          </a:p>
          <a:p>
            <a:r>
              <a:rPr lang="en-US" sz="1200" b="0" kern="1200" baseline="0" dirty="0" smtClean="0">
                <a:solidFill>
                  <a:schemeClr val="tx1"/>
                </a:solidFill>
                <a:latin typeface="Arial" pitchFamily="34" charset="0"/>
                <a:ea typeface="+mn-ea"/>
                <a:cs typeface="Arial" pitchFamily="34" charset="0"/>
              </a:rPr>
              <a:t>The </a:t>
            </a:r>
            <a:r>
              <a:rPr lang="en-US" sz="1200" b="1" kern="1200" baseline="0" dirty="0" smtClean="0">
                <a:solidFill>
                  <a:schemeClr val="tx1"/>
                </a:solidFill>
                <a:latin typeface="Arial" pitchFamily="34" charset="0"/>
                <a:ea typeface="+mn-ea"/>
                <a:cs typeface="Arial" pitchFamily="34" charset="0"/>
              </a:rPr>
              <a:t>Atacama Large Millimeter/</a:t>
            </a:r>
            <a:r>
              <a:rPr lang="en-US" sz="1200" b="1" kern="1200" baseline="0" dirty="0" err="1" smtClean="0">
                <a:solidFill>
                  <a:schemeClr val="tx1"/>
                </a:solidFill>
                <a:latin typeface="Arial" pitchFamily="34" charset="0"/>
                <a:ea typeface="+mn-ea"/>
                <a:cs typeface="Arial" pitchFamily="34" charset="0"/>
              </a:rPr>
              <a:t>submillimeter</a:t>
            </a:r>
            <a:r>
              <a:rPr lang="en-US" sz="1200" b="1" kern="1200" baseline="0" dirty="0" smtClean="0">
                <a:solidFill>
                  <a:schemeClr val="tx1"/>
                </a:solidFill>
                <a:latin typeface="Arial" pitchFamily="34" charset="0"/>
                <a:ea typeface="+mn-ea"/>
                <a:cs typeface="Arial" pitchFamily="34" charset="0"/>
              </a:rPr>
              <a:t> Array </a:t>
            </a:r>
            <a:r>
              <a:rPr lang="en-US" sz="1200" b="0" kern="1200" baseline="0" dirty="0" smtClean="0">
                <a:solidFill>
                  <a:schemeClr val="tx1"/>
                </a:solidFill>
                <a:latin typeface="Arial" pitchFamily="34" charset="0"/>
                <a:ea typeface="+mn-ea"/>
                <a:cs typeface="Arial" pitchFamily="34" charset="0"/>
              </a:rPr>
              <a:t>(ALMA) is a radio telescope made up of </a:t>
            </a:r>
            <a:r>
              <a:rPr lang="en-US" sz="1200" b="1" kern="1200" baseline="0" dirty="0" smtClean="0">
                <a:solidFill>
                  <a:schemeClr val="tx1"/>
                </a:solidFill>
                <a:latin typeface="Arial" pitchFamily="34" charset="0"/>
                <a:ea typeface="+mn-ea"/>
                <a:cs typeface="Arial" pitchFamily="34" charset="0"/>
              </a:rPr>
              <a:t>66 antennas </a:t>
            </a:r>
            <a:r>
              <a:rPr lang="en-US" sz="1200" b="0" kern="1200" baseline="0" dirty="0" smtClean="0">
                <a:solidFill>
                  <a:schemeClr val="tx1"/>
                </a:solidFill>
                <a:latin typeface="Arial" pitchFamily="34" charset="0"/>
                <a:ea typeface="+mn-ea"/>
                <a:cs typeface="Arial" pitchFamily="34" charset="0"/>
              </a:rPr>
              <a:t>which </a:t>
            </a:r>
            <a:r>
              <a:rPr lang="en-US" sz="1200" b="1" kern="1200" baseline="0" dirty="0" smtClean="0">
                <a:solidFill>
                  <a:schemeClr val="tx1"/>
                </a:solidFill>
                <a:latin typeface="Arial" pitchFamily="34" charset="0"/>
                <a:ea typeface="+mn-ea"/>
                <a:cs typeface="Arial" pitchFamily="34" charset="0"/>
              </a:rPr>
              <a:t>can work together as a single antenna </a:t>
            </a:r>
            <a:r>
              <a:rPr lang="en-US" sz="1200" b="0" kern="1200" baseline="0" dirty="0" smtClean="0">
                <a:solidFill>
                  <a:schemeClr val="tx1"/>
                </a:solidFill>
                <a:latin typeface="Arial" pitchFamily="34" charset="0"/>
                <a:ea typeface="+mn-ea"/>
                <a:cs typeface="Arial" pitchFamily="34" charset="0"/>
              </a:rPr>
              <a:t>with a total diameter of 16 kilometers.</a:t>
            </a:r>
            <a:endParaRPr lang="es-CL" sz="1200" b="0" kern="1200" baseline="0" dirty="0" smtClean="0">
              <a:solidFill>
                <a:schemeClr val="tx1"/>
              </a:solidFill>
              <a:latin typeface="Arial" pitchFamily="34" charset="0"/>
              <a:ea typeface="+mn-ea"/>
              <a:cs typeface="Arial" pitchFamily="34" charset="0"/>
            </a:endParaRPr>
          </a:p>
          <a:p>
            <a:r>
              <a:rPr lang="en-US" sz="1200" b="0" kern="1200" baseline="0" dirty="0" smtClean="0">
                <a:solidFill>
                  <a:schemeClr val="tx1"/>
                </a:solidFill>
                <a:latin typeface="Arial" pitchFamily="34" charset="0"/>
                <a:ea typeface="+mn-ea"/>
                <a:cs typeface="Arial" pitchFamily="34" charset="0"/>
              </a:rPr>
              <a:t>Although construction of the array will continue until late 2013, once finished </a:t>
            </a:r>
            <a:r>
              <a:rPr lang="en-US" sz="1200" b="1" kern="1200" baseline="0" dirty="0" smtClean="0">
                <a:solidFill>
                  <a:schemeClr val="tx1"/>
                </a:solidFill>
                <a:latin typeface="Arial" pitchFamily="34" charset="0"/>
                <a:ea typeface="+mn-ea"/>
                <a:cs typeface="Arial" pitchFamily="34" charset="0"/>
              </a:rPr>
              <a:t>ALMA will be the most powerful radio astronomy observatory</a:t>
            </a:r>
            <a:r>
              <a:rPr lang="en-US" sz="1200" b="0" kern="1200" baseline="0" dirty="0" smtClean="0">
                <a:solidFill>
                  <a:schemeClr val="tx1"/>
                </a:solidFill>
                <a:latin typeface="Arial" pitchFamily="34" charset="0"/>
                <a:ea typeface="+mn-ea"/>
                <a:cs typeface="Arial" pitchFamily="34" charset="0"/>
              </a:rPr>
              <a:t> in human history.</a:t>
            </a:r>
            <a:endParaRPr lang="es-CL" sz="1200" b="0" kern="1200" baseline="0" dirty="0" smtClean="0">
              <a:solidFill>
                <a:schemeClr val="tx1"/>
              </a:solidFill>
              <a:latin typeface="Arial" pitchFamily="34" charset="0"/>
              <a:ea typeface="+mn-ea"/>
              <a:cs typeface="Arial" pitchFamily="34" charset="0"/>
            </a:endParaRPr>
          </a:p>
          <a:p>
            <a:r>
              <a:rPr lang="en-US" sz="1200" b="0" kern="1200" baseline="0" dirty="0" smtClean="0">
                <a:solidFill>
                  <a:schemeClr val="tx1"/>
                </a:solidFill>
                <a:latin typeface="Arial" pitchFamily="34" charset="0"/>
                <a:ea typeface="+mn-ea"/>
                <a:cs typeface="Arial" pitchFamily="34" charset="0"/>
              </a:rPr>
              <a:t>Through greatly increased resolution power ALMA will be able to make astronomical observations beyond the known Universe</a:t>
            </a:r>
            <a:endParaRPr lang="es-CL" sz="1200" b="0" kern="1200" baseline="0" dirty="0" smtClean="0">
              <a:solidFill>
                <a:schemeClr val="tx1"/>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a:t>
            </a:fld>
            <a:endParaRPr lang="es-C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How can we observe through ALMA</a:t>
            </a:r>
            <a:r>
              <a:rPr lang="es-CL" dirty="0" smtClean="0">
                <a:solidFill>
                  <a:schemeClr val="tx1"/>
                </a:solidFill>
              </a:rPr>
              <a:t>?</a:t>
            </a:r>
          </a:p>
          <a:p>
            <a:r>
              <a:rPr lang="en-US" b="0" kern="1200" baseline="0" dirty="0" smtClean="0">
                <a:solidFill>
                  <a:schemeClr val="tx1"/>
                </a:solidFill>
                <a:latin typeface="Arial" pitchFamily="34" charset="0"/>
                <a:ea typeface="+mn-ea"/>
                <a:cs typeface="Arial" pitchFamily="34" charset="0"/>
              </a:rPr>
              <a:t>Each year s</a:t>
            </a:r>
            <a:r>
              <a:rPr lang="en-US" b="1" kern="1200" baseline="0" dirty="0" smtClean="0">
                <a:solidFill>
                  <a:schemeClr val="tx1"/>
                </a:solidFill>
                <a:latin typeface="Arial" pitchFamily="34" charset="0"/>
                <a:ea typeface="+mn-ea"/>
                <a:cs typeface="Arial" pitchFamily="34" charset="0"/>
              </a:rPr>
              <a:t>cientists compete for observation time</a:t>
            </a:r>
            <a:r>
              <a:rPr lang="en-US" b="0" kern="1200" baseline="0" dirty="0" smtClean="0">
                <a:solidFill>
                  <a:schemeClr val="tx1"/>
                </a:solidFill>
                <a:latin typeface="Arial" pitchFamily="34" charset="0"/>
                <a:ea typeface="+mn-ea"/>
                <a:cs typeface="Arial" pitchFamily="34" charset="0"/>
              </a:rPr>
              <a:t> by presenting proposals that are evaluated on the basis of scientific merit.  </a:t>
            </a:r>
            <a:endParaRPr lang="es-CL" b="0" kern="1200" baseline="0" dirty="0" smtClean="0">
              <a:solidFill>
                <a:schemeClr val="tx1"/>
              </a:solidFill>
              <a:latin typeface="Arial" pitchFamily="34" charset="0"/>
              <a:ea typeface="+mn-ea"/>
              <a:cs typeface="Arial" pitchFamily="34" charset="0"/>
            </a:endParaRPr>
          </a:p>
          <a:p>
            <a:r>
              <a:rPr lang="en-US" b="1" kern="1200" baseline="0" dirty="0" smtClean="0">
                <a:solidFill>
                  <a:schemeClr val="tx1"/>
                </a:solidFill>
                <a:latin typeface="Arial" pitchFamily="34" charset="0"/>
                <a:ea typeface="+mn-ea"/>
                <a:cs typeface="Arial" pitchFamily="34" charset="0"/>
              </a:rPr>
              <a:t>Priority will be given to projects from the countries that finance ALMA: </a:t>
            </a:r>
            <a:r>
              <a:rPr lang="en-US" b="0" kern="1200" baseline="0" dirty="0" smtClean="0">
                <a:solidFill>
                  <a:schemeClr val="tx1"/>
                </a:solidFill>
                <a:latin typeface="Arial" pitchFamily="34" charset="0"/>
                <a:ea typeface="+mn-ea"/>
                <a:cs typeface="Arial" pitchFamily="34" charset="0"/>
              </a:rPr>
              <a:t>North America (USA and Canada), East Asia (Japan and Taiwan), 14 European countries and Brazil. </a:t>
            </a:r>
            <a:r>
              <a:rPr lang="en-US" b="1" kern="1200" baseline="0" dirty="0" smtClean="0">
                <a:solidFill>
                  <a:schemeClr val="tx1"/>
                </a:solidFill>
                <a:latin typeface="Arial" pitchFamily="34" charset="0"/>
                <a:ea typeface="+mn-ea"/>
                <a:cs typeface="Arial" pitchFamily="34" charset="0"/>
              </a:rPr>
              <a:t>Chile, as the host nation, is entitled to 10% of the overall observation time.</a:t>
            </a:r>
            <a:endParaRPr lang="es-CL" b="1"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Those </a:t>
            </a:r>
            <a:r>
              <a:rPr lang="en-US" b="1" kern="1200" baseline="0" dirty="0" smtClean="0">
                <a:solidFill>
                  <a:schemeClr val="tx1"/>
                </a:solidFill>
                <a:latin typeface="Arial" pitchFamily="34" charset="0"/>
                <a:ea typeface="+mn-ea"/>
                <a:cs typeface="Arial" pitchFamily="34" charset="0"/>
              </a:rPr>
              <a:t>astronomers whose proposals are admitted </a:t>
            </a:r>
            <a:r>
              <a:rPr lang="en-US" b="0" kern="1200" baseline="0" dirty="0" smtClean="0">
                <a:solidFill>
                  <a:schemeClr val="tx1"/>
                </a:solidFill>
                <a:latin typeface="Arial" pitchFamily="34" charset="0"/>
                <a:ea typeface="+mn-ea"/>
                <a:cs typeface="Arial" pitchFamily="34" charset="0"/>
              </a:rPr>
              <a:t>don’t have to travel to ALMA to carry out observations; instead, they </a:t>
            </a:r>
            <a:r>
              <a:rPr lang="en-US" b="1" kern="1200" baseline="0" dirty="0" smtClean="0">
                <a:solidFill>
                  <a:schemeClr val="tx1"/>
                </a:solidFill>
                <a:latin typeface="Arial" pitchFamily="34" charset="0"/>
                <a:ea typeface="+mn-ea"/>
                <a:cs typeface="Arial" pitchFamily="34" charset="0"/>
              </a:rPr>
              <a:t>will have remote and exclusive access to the data gathered</a:t>
            </a:r>
            <a:r>
              <a:rPr lang="en-US" b="0" kern="1200" baseline="0" dirty="0" smtClean="0">
                <a:solidFill>
                  <a:schemeClr val="tx1"/>
                </a:solidFill>
                <a:latin typeface="Arial" pitchFamily="34" charset="0"/>
                <a:ea typeface="+mn-ea"/>
                <a:cs typeface="Arial" pitchFamily="34" charset="0"/>
              </a:rPr>
              <a:t>.</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ALMA has an exclusive software structure that allows astronomers to do many things, from generating the astronomical project to receiving the data for the observational proposal</a:t>
            </a:r>
            <a:r>
              <a:rPr lang="es-CL" dirty="0" smtClean="0">
                <a:solidFill>
                  <a:schemeClr val="tx1"/>
                </a:solidFill>
              </a:rPr>
              <a:t>.</a:t>
            </a:r>
            <a:endParaRPr lang="es-CL" b="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buClrTx/>
              <a:buSzTx/>
              <a:buFontTx/>
              <a:buNone/>
              <a:tabLst/>
              <a:defRPr/>
            </a:pPr>
            <a:r>
              <a:rPr lang="en-US" b="1" i="0" kern="1200" dirty="0" smtClean="0">
                <a:solidFill>
                  <a:schemeClr val="tx1"/>
                </a:solidFill>
                <a:latin typeface="Arial" pitchFamily="34" charset="0"/>
                <a:ea typeface="+mn-ea"/>
                <a:cs typeface="Arial" pitchFamily="34" charset="0"/>
              </a:rPr>
              <a:t>NOTE: ALMA has two kinds of software to enable astronomers to prepare and process their observations:</a:t>
            </a:r>
            <a:br>
              <a:rPr lang="en-US" b="1" i="0" kern="1200" dirty="0" smtClean="0">
                <a:solidFill>
                  <a:schemeClr val="tx1"/>
                </a:solidFill>
                <a:latin typeface="Arial" pitchFamily="34" charset="0"/>
                <a:ea typeface="+mn-ea"/>
                <a:cs typeface="Arial" pitchFamily="34" charset="0"/>
              </a:rPr>
            </a:br>
            <a:r>
              <a:rPr lang="en-US" b="1" i="0" kern="1200" dirty="0" smtClean="0">
                <a:solidFill>
                  <a:schemeClr val="tx1"/>
                </a:solidFill>
                <a:latin typeface="Arial" pitchFamily="34" charset="0"/>
                <a:ea typeface="+mn-ea"/>
                <a:cs typeface="Arial" pitchFamily="34" charset="0"/>
              </a:rPr>
              <a:t>1. The ALMA Observing Tool or ALMA-OT, created by ALMA to prepare and carry out observations.</a:t>
            </a:r>
            <a:br>
              <a:rPr lang="en-US" b="1" i="0" kern="1200" dirty="0" smtClean="0">
                <a:solidFill>
                  <a:schemeClr val="tx1"/>
                </a:solidFill>
                <a:latin typeface="Arial" pitchFamily="34" charset="0"/>
                <a:ea typeface="+mn-ea"/>
                <a:cs typeface="Arial" pitchFamily="34" charset="0"/>
              </a:rPr>
            </a:br>
            <a:r>
              <a:rPr lang="en-US" b="1" i="0" kern="1200" dirty="0" smtClean="0">
                <a:solidFill>
                  <a:schemeClr val="tx1"/>
                </a:solidFill>
                <a:latin typeface="Arial" pitchFamily="34" charset="0"/>
                <a:ea typeface="+mn-ea"/>
                <a:cs typeface="Arial" pitchFamily="34" charset="0"/>
              </a:rPr>
              <a:t>2. The Common Astronomy Software Applications (CASA) for processing and reducing the data obtained from observation. </a:t>
            </a:r>
            <a:endParaRPr lang="es-CL" b="1" i="0" kern="1200" dirty="0" smtClean="0">
              <a:solidFill>
                <a:schemeClr val="tx1"/>
              </a:solidFill>
              <a:latin typeface="Arial" pitchFamily="34" charset="0"/>
              <a:ea typeface="+mn-ea"/>
              <a:cs typeface="Arial" pitchFamily="34" charset="0"/>
            </a:endParaRPr>
          </a:p>
          <a:p>
            <a:endParaRPr lang="es-CL" sz="1200" b="0" kern="1200" baseline="0" dirty="0">
              <a:solidFill>
                <a:srgbClr val="006699"/>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20</a:t>
            </a:fld>
            <a:endParaRPr lang="es-C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How can we observe through ALMA</a:t>
            </a:r>
            <a:r>
              <a:rPr lang="es-CL" dirty="0" smtClean="0">
                <a:solidFill>
                  <a:schemeClr val="tx1"/>
                </a:solidFill>
              </a:rPr>
              <a:t>?</a:t>
            </a:r>
          </a:p>
          <a:p>
            <a:r>
              <a:rPr lang="en-US" b="0" kern="1200" dirty="0" smtClean="0">
                <a:solidFill>
                  <a:schemeClr val="tx1"/>
                </a:solidFill>
                <a:latin typeface="Arial" pitchFamily="34" charset="0"/>
                <a:ea typeface="+mn-ea"/>
                <a:cs typeface="Arial" pitchFamily="34" charset="0"/>
              </a:rPr>
              <a:t>After a period of one year, </a:t>
            </a:r>
            <a:r>
              <a:rPr lang="en-US" b="1" kern="1200" dirty="0" smtClean="0">
                <a:solidFill>
                  <a:schemeClr val="tx1"/>
                </a:solidFill>
                <a:latin typeface="Arial" pitchFamily="34" charset="0"/>
                <a:ea typeface="+mn-ea"/>
                <a:cs typeface="Arial" pitchFamily="34" charset="0"/>
              </a:rPr>
              <a:t>the collected data will be made public in an astronomical library </a:t>
            </a:r>
            <a:r>
              <a:rPr lang="en-US" b="0" kern="1200" dirty="0" smtClean="0">
                <a:solidFill>
                  <a:schemeClr val="tx1"/>
                </a:solidFill>
                <a:latin typeface="Arial" pitchFamily="34" charset="0"/>
                <a:ea typeface="+mn-ea"/>
                <a:cs typeface="Arial" pitchFamily="34" charset="0"/>
              </a:rPr>
              <a:t>that, while reaching full capacity, will grow at a rate of 700 gigabytes per day.</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This library will constitute a veritable treasure trove of information at the disposal of all mankind, representing a central source of future discoveries</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21</a:t>
            </a:fld>
            <a:endParaRPr lang="es-CL"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The History of ALMA</a:t>
            </a:r>
            <a:endParaRPr lang="es-CL" dirty="0" smtClean="0">
              <a:solidFill>
                <a:schemeClr val="tx1"/>
              </a:solidFill>
            </a:endParaRPr>
          </a:p>
          <a:p>
            <a:r>
              <a:rPr lang="en-US" b="0" kern="1200" baseline="0" dirty="0" smtClean="0">
                <a:solidFill>
                  <a:schemeClr val="tx1"/>
                </a:solidFill>
                <a:latin typeface="Arial" pitchFamily="34" charset="0"/>
                <a:ea typeface="+mn-ea"/>
                <a:cs typeface="Arial" pitchFamily="34" charset="0"/>
              </a:rPr>
              <a:t>In the 1980s the international scientific community developed an interest in creating a radio telescope that could capture, at high resolutions, </a:t>
            </a:r>
            <a:r>
              <a:rPr lang="en-US" b="0" kern="1200" baseline="0" dirty="0" err="1" smtClean="0">
                <a:solidFill>
                  <a:schemeClr val="tx1"/>
                </a:solidFill>
                <a:latin typeface="Arial" pitchFamily="34" charset="0"/>
                <a:ea typeface="+mn-ea"/>
                <a:cs typeface="Arial" pitchFamily="34" charset="0"/>
              </a:rPr>
              <a:t>millimetric</a:t>
            </a:r>
            <a:r>
              <a:rPr lang="en-US" b="0" kern="1200" baseline="0" dirty="0" smtClean="0">
                <a:solidFill>
                  <a:schemeClr val="tx1"/>
                </a:solidFill>
                <a:latin typeface="Arial" pitchFamily="34" charset="0"/>
                <a:ea typeface="+mn-ea"/>
                <a:cs typeface="Arial" pitchFamily="34" charset="0"/>
              </a:rPr>
              <a:t> and sub-</a:t>
            </a:r>
            <a:r>
              <a:rPr lang="en-US" b="0" kern="1200" baseline="0" dirty="0" err="1" smtClean="0">
                <a:solidFill>
                  <a:schemeClr val="tx1"/>
                </a:solidFill>
                <a:latin typeface="Arial" pitchFamily="34" charset="0"/>
                <a:ea typeface="+mn-ea"/>
                <a:cs typeface="Arial" pitchFamily="34" charset="0"/>
              </a:rPr>
              <a:t>millimetric</a:t>
            </a:r>
            <a:r>
              <a:rPr lang="en-US" b="0" kern="1200" baseline="0" dirty="0" smtClean="0">
                <a:solidFill>
                  <a:schemeClr val="tx1"/>
                </a:solidFill>
                <a:latin typeface="Arial" pitchFamily="34" charset="0"/>
                <a:ea typeface="+mn-ea"/>
                <a:cs typeface="Arial" pitchFamily="34" charset="0"/>
              </a:rPr>
              <a:t> radio bands.</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In 1995 the European Organization for Astronomical Research in the Southern Hemisphere (</a:t>
            </a:r>
            <a:r>
              <a:rPr lang="en-US" b="0" kern="1200" baseline="0" dirty="0" err="1" smtClean="0">
                <a:solidFill>
                  <a:schemeClr val="tx1"/>
                </a:solidFill>
                <a:latin typeface="Arial" pitchFamily="34" charset="0"/>
                <a:ea typeface="+mn-ea"/>
                <a:cs typeface="Arial" pitchFamily="34" charset="0"/>
              </a:rPr>
              <a:t>ESO</a:t>
            </a:r>
            <a:r>
              <a:rPr lang="en-US" b="0" kern="1200" baseline="0" dirty="0" smtClean="0">
                <a:solidFill>
                  <a:schemeClr val="tx1"/>
                </a:solidFill>
                <a:latin typeface="Arial" pitchFamily="34" charset="0"/>
                <a:ea typeface="+mn-ea"/>
                <a:cs typeface="Arial" pitchFamily="34" charset="0"/>
              </a:rPr>
              <a:t>), the National Radio Astronomy Observatory (</a:t>
            </a:r>
            <a:r>
              <a:rPr lang="en-US" b="0" kern="1200" baseline="0" dirty="0" err="1" smtClean="0">
                <a:solidFill>
                  <a:schemeClr val="tx1"/>
                </a:solidFill>
                <a:latin typeface="Arial" pitchFamily="34" charset="0"/>
                <a:ea typeface="+mn-ea"/>
                <a:cs typeface="Arial" pitchFamily="34" charset="0"/>
              </a:rPr>
              <a:t>NRAO</a:t>
            </a:r>
            <a:r>
              <a:rPr lang="en-US" b="0" kern="1200" baseline="0" dirty="0" smtClean="0">
                <a:solidFill>
                  <a:schemeClr val="tx1"/>
                </a:solidFill>
                <a:latin typeface="Arial" pitchFamily="34" charset="0"/>
                <a:ea typeface="+mn-ea"/>
                <a:cs typeface="Arial" pitchFamily="34" charset="0"/>
              </a:rPr>
              <a:t>) of the United States and the National Astronomical Observatory of Japan (</a:t>
            </a:r>
            <a:r>
              <a:rPr lang="en-US" b="0" kern="1200" baseline="0" dirty="0" err="1" smtClean="0">
                <a:solidFill>
                  <a:schemeClr val="tx1"/>
                </a:solidFill>
                <a:latin typeface="Arial" pitchFamily="34" charset="0"/>
                <a:ea typeface="+mn-ea"/>
                <a:cs typeface="Arial" pitchFamily="34" charset="0"/>
              </a:rPr>
              <a:t>NAOJ</a:t>
            </a:r>
            <a:r>
              <a:rPr lang="en-US" b="0" kern="1200" baseline="0" dirty="0" smtClean="0">
                <a:solidFill>
                  <a:schemeClr val="tx1"/>
                </a:solidFill>
                <a:latin typeface="Arial" pitchFamily="34" charset="0"/>
                <a:ea typeface="+mn-ea"/>
                <a:cs typeface="Arial" pitchFamily="34" charset="0"/>
              </a:rPr>
              <a:t>) began to carry out atmospheric trials in the Atacama desert.</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Four years later, </a:t>
            </a:r>
            <a:r>
              <a:rPr lang="en-US" b="1" kern="1200" baseline="0" dirty="0" smtClean="0">
                <a:solidFill>
                  <a:schemeClr val="tx1"/>
                </a:solidFill>
                <a:latin typeface="Arial" pitchFamily="34" charset="0"/>
                <a:ea typeface="+mn-ea"/>
                <a:cs typeface="Arial" pitchFamily="34" charset="0"/>
              </a:rPr>
              <a:t>in 1999, the three observatories signed a cooperation agreement to install ALMA in Chile</a:t>
            </a:r>
            <a:r>
              <a:rPr lang="en-US" b="0" kern="1200" baseline="0" dirty="0" smtClean="0">
                <a:solidFill>
                  <a:schemeClr val="tx1"/>
                </a:solidFill>
                <a:latin typeface="Arial" pitchFamily="34" charset="0"/>
                <a:ea typeface="+mn-ea"/>
                <a:cs typeface="Arial" pitchFamily="34" charset="0"/>
              </a:rPr>
              <a:t>. </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Another six years passed and in October </a:t>
            </a:r>
            <a:r>
              <a:rPr lang="en-US" b="1" kern="1200" baseline="0" dirty="0" smtClean="0">
                <a:solidFill>
                  <a:schemeClr val="tx1"/>
                </a:solidFill>
                <a:latin typeface="Arial" pitchFamily="34" charset="0"/>
                <a:ea typeface="+mn-ea"/>
                <a:cs typeface="Arial" pitchFamily="34" charset="0"/>
              </a:rPr>
              <a:t>2005, the foundations were laid on the Chajnantor Plateau</a:t>
            </a:r>
            <a:r>
              <a:rPr lang="en-US" b="0" kern="1200" baseline="0" dirty="0" smtClean="0">
                <a:solidFill>
                  <a:schemeClr val="tx1"/>
                </a:solidFill>
                <a:latin typeface="Arial" pitchFamily="34" charset="0"/>
                <a:ea typeface="+mn-ea"/>
                <a:cs typeface="Arial" pitchFamily="34" charset="0"/>
              </a:rPr>
              <a:t>, initiating construction of the ALMA observatory</a:t>
            </a:r>
            <a:r>
              <a:rPr lang="es-CL" b="0" kern="1200" baseline="0" dirty="0" smtClean="0">
                <a:solidFill>
                  <a:schemeClr val="tx1"/>
                </a:solidFill>
                <a:latin typeface="Arial" pitchFamily="34" charset="0"/>
                <a:ea typeface="+mn-ea"/>
                <a:cs typeface="Arial" pitchFamily="34" charset="0"/>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22</a:t>
            </a:fld>
            <a:endParaRPr lang="es-C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The soul of ALMA</a:t>
            </a:r>
            <a:endParaRPr lang="es-CL" dirty="0" smtClean="0">
              <a:solidFill>
                <a:schemeClr val="tx1"/>
              </a:solidFill>
            </a:endParaRPr>
          </a:p>
          <a:p>
            <a:r>
              <a:rPr lang="en-US" b="0" kern="1200" dirty="0" smtClean="0">
                <a:solidFill>
                  <a:schemeClr val="tx1"/>
                </a:solidFill>
                <a:latin typeface="Arial" pitchFamily="34" charset="0"/>
                <a:ea typeface="+mn-ea"/>
                <a:cs typeface="Arial" pitchFamily="34" charset="0"/>
              </a:rPr>
              <a:t>The people who work at ALMA represent more than </a:t>
            </a:r>
            <a:r>
              <a:rPr lang="en-US" b="1" kern="1200" dirty="0" smtClean="0">
                <a:solidFill>
                  <a:schemeClr val="tx1"/>
                </a:solidFill>
                <a:latin typeface="Arial" pitchFamily="34" charset="0"/>
                <a:ea typeface="+mn-ea"/>
                <a:cs typeface="Arial" pitchFamily="34" charset="0"/>
              </a:rPr>
              <a:t>20 nationalities and the most diverse cultures, languages and professions</a:t>
            </a:r>
            <a:r>
              <a:rPr lang="en-US" b="0" kern="1200" dirty="0" smtClean="0">
                <a:solidFill>
                  <a:schemeClr val="tx1"/>
                </a:solidFill>
                <a:latin typeface="Arial" pitchFamily="34" charset="0"/>
                <a:ea typeface="+mn-ea"/>
                <a:cs typeface="Arial" pitchFamily="34" charset="0"/>
              </a:rPr>
              <a:t>.</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In addition, there are thousands of people from distant universities, institutes, laboratories and companies who collaborate to make the world’s largest and most powerful radio astronomy telescope a reality.   </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Everyone contributes scientific experience, new designs and groundbreaking technological developments</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23</a:t>
            </a:fld>
            <a:endParaRPr lang="es-CL"/>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When will ALMA be fully operational</a:t>
            </a:r>
            <a:r>
              <a:rPr lang="es-CL" dirty="0" smtClean="0">
                <a:solidFill>
                  <a:schemeClr val="tx1"/>
                </a:solidFill>
              </a:rPr>
              <a:t>?</a:t>
            </a:r>
          </a:p>
          <a:p>
            <a:r>
              <a:rPr lang="en-US" b="0" kern="1200" baseline="0" dirty="0" smtClean="0">
                <a:solidFill>
                  <a:schemeClr val="tx1"/>
                </a:solidFill>
                <a:latin typeface="Arial" pitchFamily="34" charset="0"/>
                <a:ea typeface="+mn-ea"/>
                <a:cs typeface="Arial" pitchFamily="34" charset="0"/>
              </a:rPr>
              <a:t>By the </a:t>
            </a:r>
            <a:r>
              <a:rPr lang="en-US" b="1" kern="1200" baseline="0" dirty="0" smtClean="0">
                <a:solidFill>
                  <a:schemeClr val="tx1"/>
                </a:solidFill>
                <a:latin typeface="Arial" pitchFamily="34" charset="0"/>
                <a:ea typeface="+mn-ea"/>
                <a:cs typeface="Arial" pitchFamily="34" charset="0"/>
              </a:rPr>
              <a:t>end of 2013 </a:t>
            </a:r>
            <a:r>
              <a:rPr lang="en-US" b="1" kern="1200" baseline="0" dirty="0" err="1" smtClean="0">
                <a:solidFill>
                  <a:schemeClr val="tx1"/>
                </a:solidFill>
                <a:latin typeface="Arial" pitchFamily="34" charset="0"/>
                <a:ea typeface="+mn-ea"/>
                <a:cs typeface="Arial" pitchFamily="34" charset="0"/>
              </a:rPr>
              <a:t>ALMA’s</a:t>
            </a:r>
            <a:r>
              <a:rPr lang="en-US" b="1" kern="1200" baseline="0" dirty="0" smtClean="0">
                <a:solidFill>
                  <a:schemeClr val="tx1"/>
                </a:solidFill>
                <a:latin typeface="Arial" pitchFamily="34" charset="0"/>
                <a:ea typeface="+mn-ea"/>
                <a:cs typeface="Arial" pitchFamily="34" charset="0"/>
              </a:rPr>
              <a:t> 66 antennas will be fully operational. </a:t>
            </a:r>
            <a:endParaRPr lang="es-CL" b="1"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This will mean a huge leap forward in astronomical terms, since </a:t>
            </a:r>
            <a:r>
              <a:rPr lang="en-US" b="1" kern="1200" baseline="0" dirty="0" smtClean="0">
                <a:solidFill>
                  <a:schemeClr val="tx1"/>
                </a:solidFill>
                <a:latin typeface="Arial" pitchFamily="34" charset="0"/>
                <a:ea typeface="+mn-ea"/>
                <a:cs typeface="Arial" pitchFamily="34" charset="0"/>
              </a:rPr>
              <a:t>ALMA will have a sensitivity and spectral resolution 100 times greater sensibility than its predecessors </a:t>
            </a:r>
            <a:r>
              <a:rPr lang="en-US" b="0" kern="1200" baseline="0" dirty="0" smtClean="0">
                <a:solidFill>
                  <a:schemeClr val="tx1"/>
                </a:solidFill>
                <a:latin typeface="Arial" pitchFamily="34" charset="0"/>
                <a:ea typeface="+mn-ea"/>
                <a:cs typeface="Arial" pitchFamily="34" charset="0"/>
              </a:rPr>
              <a:t>in millimeter and sub-millimeter waves.</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As has happened with the great telescopes that have preceded it, </a:t>
            </a:r>
            <a:r>
              <a:rPr lang="en-US" b="1" kern="1200" baseline="0" dirty="0" smtClean="0">
                <a:solidFill>
                  <a:schemeClr val="tx1"/>
                </a:solidFill>
                <a:latin typeface="Arial" pitchFamily="34" charset="0"/>
                <a:ea typeface="+mn-ea"/>
                <a:cs typeface="Arial" pitchFamily="34" charset="0"/>
              </a:rPr>
              <a:t>ALMA will allow us to see things in the Universe of which we aren't yet aware</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24</a:t>
            </a:fld>
            <a:endParaRPr lang="es-CL"/>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25</a:t>
            </a:fld>
            <a:endParaRPr 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r" defTabSz="1625895" rtl="0" eaLnBrk="1" fontAlgn="auto" latinLnBrk="0" hangingPunct="1">
              <a:lnSpc>
                <a:spcPct val="100000"/>
              </a:lnSpc>
              <a:buClrTx/>
              <a:buSzTx/>
              <a:buFontTx/>
              <a:buBlip>
                <a:blip r:embed="rId3"/>
              </a:buBlip>
              <a:tabLst/>
              <a:defRPr/>
            </a:pPr>
            <a:r>
              <a:rPr lang="en-US" b="1" kern="1200" dirty="0" smtClean="0">
                <a:solidFill>
                  <a:schemeClr val="tx1"/>
                </a:solidFill>
                <a:latin typeface="Century Gothic" pitchFamily="34" charset="0"/>
                <a:ea typeface="+mn-ea"/>
                <a:cs typeface="Arial" pitchFamily="34" charset="0"/>
              </a:rPr>
              <a:t>Why is ALMA so powerful?</a:t>
            </a:r>
            <a:endParaRPr lang="es-CL" b="1" kern="1200" dirty="0" smtClean="0">
              <a:solidFill>
                <a:schemeClr val="tx1"/>
              </a:solidFill>
              <a:latin typeface="Century Gothic" pitchFamily="34" charset="0"/>
              <a:ea typeface="+mn-ea"/>
              <a:cs typeface="Arial" pitchFamily="34" charset="0"/>
            </a:endParaRPr>
          </a:p>
          <a:p>
            <a:pPr marL="0" marR="0" lvl="0" indent="0" algn="l" defTabSz="1625895" rtl="0" eaLnBrk="1" fontAlgn="auto" latinLnBrk="0" hangingPunct="1">
              <a:lnSpc>
                <a:spcPct val="100000"/>
              </a:lnSpc>
              <a:buClrTx/>
              <a:buSzTx/>
              <a:buFont typeface="Arial" pitchFamily="34" charset="0"/>
              <a:buBlip>
                <a:blip r:embed="rId3"/>
              </a:buBlip>
              <a:tabLst/>
              <a:defRPr/>
            </a:pPr>
            <a:r>
              <a:rPr lang="en-US" b="0" kern="1200" baseline="0" dirty="0" smtClean="0">
                <a:solidFill>
                  <a:schemeClr val="tx1"/>
                </a:solidFill>
                <a:latin typeface="Arial" pitchFamily="34" charset="0"/>
                <a:ea typeface="+mn-ea"/>
                <a:cs typeface="Arial" pitchFamily="34" charset="0"/>
              </a:rPr>
              <a:t>Because it is located </a:t>
            </a:r>
            <a:r>
              <a:rPr lang="en-US" b="1" kern="1200" baseline="0" dirty="0" smtClean="0">
                <a:solidFill>
                  <a:schemeClr val="tx1"/>
                </a:solidFill>
                <a:latin typeface="Arial" pitchFamily="34" charset="0"/>
                <a:ea typeface="+mn-ea"/>
                <a:cs typeface="Arial" pitchFamily="34" charset="0"/>
              </a:rPr>
              <a:t>5,000 meters above sea level </a:t>
            </a:r>
            <a:r>
              <a:rPr lang="en-US" b="0" kern="1200" baseline="0" dirty="0" smtClean="0">
                <a:solidFill>
                  <a:schemeClr val="tx1"/>
                </a:solidFill>
                <a:latin typeface="Arial" pitchFamily="34" charset="0"/>
                <a:ea typeface="+mn-ea"/>
                <a:cs typeface="Arial" pitchFamily="34" charset="0"/>
              </a:rPr>
              <a:t>on the </a:t>
            </a:r>
            <a:r>
              <a:rPr lang="en-US" b="1" kern="1200" baseline="0" dirty="0" smtClean="0">
                <a:solidFill>
                  <a:schemeClr val="tx1"/>
                </a:solidFill>
                <a:latin typeface="Arial" pitchFamily="34" charset="0"/>
                <a:ea typeface="+mn-ea"/>
                <a:cs typeface="Arial" pitchFamily="34" charset="0"/>
              </a:rPr>
              <a:t>Chajnantor Plateau </a:t>
            </a:r>
            <a:r>
              <a:rPr lang="en-US" b="0" kern="1200" baseline="0" dirty="0" smtClean="0">
                <a:solidFill>
                  <a:schemeClr val="tx1"/>
                </a:solidFill>
                <a:latin typeface="Arial" pitchFamily="34" charset="0"/>
                <a:ea typeface="+mn-ea"/>
                <a:cs typeface="Arial" pitchFamily="34" charset="0"/>
              </a:rPr>
              <a:t>in the Atacama Desert.</a:t>
            </a:r>
            <a:endParaRPr lang="es-CL" dirty="0" smtClean="0">
              <a:solidFill>
                <a:schemeClr val="tx1"/>
              </a:solidFill>
            </a:endParaRPr>
          </a:p>
          <a:p>
            <a:pPr marL="0" marR="0" lvl="0" indent="0" algn="l" defTabSz="1625895" rtl="0" eaLnBrk="1" fontAlgn="auto" latinLnBrk="0" hangingPunct="1">
              <a:lnSpc>
                <a:spcPct val="100000"/>
              </a:lnSpc>
              <a:buClrTx/>
              <a:buSzTx/>
              <a:buFont typeface="Arial" pitchFamily="34" charset="0"/>
              <a:buBlip>
                <a:blip r:embed="rId3"/>
              </a:buBlip>
              <a:tabLst/>
              <a:defRPr/>
            </a:pPr>
            <a:r>
              <a:rPr lang="en-US" b="0" kern="1200" baseline="0" dirty="0" smtClean="0">
                <a:solidFill>
                  <a:schemeClr val="tx1"/>
                </a:solidFill>
                <a:latin typeface="Arial" pitchFamily="34" charset="0"/>
                <a:ea typeface="+mn-ea"/>
                <a:cs typeface="Arial" pitchFamily="34" charset="0"/>
              </a:rPr>
              <a:t>The </a:t>
            </a:r>
            <a:r>
              <a:rPr lang="en-US" b="1" kern="1200" baseline="0" dirty="0" smtClean="0">
                <a:solidFill>
                  <a:schemeClr val="tx1"/>
                </a:solidFill>
                <a:latin typeface="Arial" pitchFamily="34" charset="0"/>
                <a:ea typeface="+mn-ea"/>
                <a:cs typeface="Arial" pitchFamily="34" charset="0"/>
              </a:rPr>
              <a:t>altitude and aridity </a:t>
            </a:r>
            <a:r>
              <a:rPr lang="en-US" b="0" kern="1200" baseline="0" dirty="0" smtClean="0">
                <a:solidFill>
                  <a:schemeClr val="tx1"/>
                </a:solidFill>
                <a:latin typeface="Arial" pitchFamily="34" charset="0"/>
                <a:ea typeface="+mn-ea"/>
                <a:cs typeface="Arial" pitchFamily="34" charset="0"/>
              </a:rPr>
              <a:t>make it an exceptional site for astronomical observation.</a:t>
            </a:r>
            <a:endParaRPr lang="es-CL" dirty="0" smtClean="0">
              <a:solidFill>
                <a:schemeClr val="tx1"/>
              </a:solidFill>
            </a:endParaRPr>
          </a:p>
          <a:p>
            <a:pPr marL="0" marR="0" lvl="0" indent="0" algn="l" defTabSz="1625895" rtl="0" eaLnBrk="1" fontAlgn="auto" latinLnBrk="0" hangingPunct="1">
              <a:lnSpc>
                <a:spcPct val="100000"/>
              </a:lnSpc>
              <a:buClrTx/>
              <a:buSzTx/>
              <a:buFont typeface="Arial" pitchFamily="34" charset="0"/>
              <a:buBlip>
                <a:blip r:embed="rId3"/>
              </a:buBlip>
              <a:tabLst/>
              <a:defRPr/>
            </a:pPr>
            <a:r>
              <a:rPr lang="en-US" b="0" kern="1200" baseline="0" dirty="0" smtClean="0">
                <a:solidFill>
                  <a:schemeClr val="tx1"/>
                </a:solidFill>
                <a:latin typeface="Arial" pitchFamily="34" charset="0"/>
                <a:ea typeface="+mn-ea"/>
                <a:cs typeface="Arial" pitchFamily="34" charset="0"/>
              </a:rPr>
              <a:t>The </a:t>
            </a:r>
            <a:r>
              <a:rPr lang="en-US" b="1" kern="1200" baseline="0" dirty="0" smtClean="0">
                <a:solidFill>
                  <a:schemeClr val="tx1"/>
                </a:solidFill>
                <a:latin typeface="Arial" pitchFamily="34" charset="0"/>
                <a:ea typeface="+mn-ea"/>
                <a:cs typeface="Arial" pitchFamily="34" charset="0"/>
              </a:rPr>
              <a:t>minimal amount of water</a:t>
            </a:r>
            <a:r>
              <a:rPr lang="en-US" b="0" kern="1200" baseline="0" dirty="0" smtClean="0">
                <a:solidFill>
                  <a:schemeClr val="tx1"/>
                </a:solidFill>
                <a:latin typeface="Arial" pitchFamily="34" charset="0"/>
                <a:ea typeface="+mn-ea"/>
                <a:cs typeface="Arial" pitchFamily="34" charset="0"/>
              </a:rPr>
              <a:t> vapor at the site provides the </a:t>
            </a:r>
            <a:r>
              <a:rPr lang="en-US" b="1" kern="1200" baseline="0" dirty="0" smtClean="0">
                <a:solidFill>
                  <a:schemeClr val="tx1"/>
                </a:solidFill>
                <a:latin typeface="Arial" pitchFamily="34" charset="0"/>
                <a:ea typeface="+mn-ea"/>
                <a:cs typeface="Arial" pitchFamily="34" charset="0"/>
              </a:rPr>
              <a:t>transparency needed </a:t>
            </a:r>
            <a:r>
              <a:rPr lang="en-US" b="0" kern="1200" baseline="0" dirty="0" smtClean="0">
                <a:solidFill>
                  <a:schemeClr val="tx1"/>
                </a:solidFill>
                <a:latin typeface="Arial" pitchFamily="34" charset="0"/>
                <a:ea typeface="+mn-ea"/>
                <a:cs typeface="Arial" pitchFamily="34" charset="0"/>
              </a:rPr>
              <a:t>for the antennas to capture </a:t>
            </a:r>
            <a:r>
              <a:rPr lang="en-US" b="0" kern="1200" baseline="0" dirty="0" err="1" smtClean="0">
                <a:solidFill>
                  <a:schemeClr val="tx1"/>
                </a:solidFill>
                <a:latin typeface="Arial" pitchFamily="34" charset="0"/>
                <a:ea typeface="+mn-ea"/>
                <a:cs typeface="Arial" pitchFamily="34" charset="0"/>
              </a:rPr>
              <a:t>millimetric</a:t>
            </a:r>
            <a:r>
              <a:rPr lang="en-US" b="0" kern="1200" baseline="0" dirty="0" smtClean="0">
                <a:solidFill>
                  <a:schemeClr val="tx1"/>
                </a:solidFill>
                <a:latin typeface="Arial" pitchFamily="34" charset="0"/>
                <a:ea typeface="+mn-ea"/>
                <a:cs typeface="Arial" pitchFamily="34" charset="0"/>
              </a:rPr>
              <a:t> radio wavelengths without distortion.</a:t>
            </a:r>
            <a:endParaRPr lang="es-CL" b="0" kern="1200" baseline="0" dirty="0" smtClean="0">
              <a:solidFill>
                <a:schemeClr val="tx1"/>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3</a:t>
            </a:fld>
            <a:endParaRPr 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FontTx/>
              <a:buBlip>
                <a:blip r:embed="rId3"/>
              </a:buBlip>
            </a:pPr>
            <a:r>
              <a:rPr lang="en-US" b="1" kern="1200" baseline="0" dirty="0" smtClean="0">
                <a:solidFill>
                  <a:schemeClr val="tx1"/>
                </a:solidFill>
                <a:latin typeface="Century Gothic" pitchFamily="34" charset="0"/>
                <a:ea typeface="+mn-ea"/>
                <a:cs typeface="Arial" pitchFamily="34" charset="0"/>
              </a:rPr>
              <a:t> </a:t>
            </a:r>
            <a:r>
              <a:rPr lang="en-US" b="1" kern="1200" dirty="0" smtClean="0">
                <a:solidFill>
                  <a:schemeClr val="tx1"/>
                </a:solidFill>
                <a:latin typeface="Century Gothic" pitchFamily="34" charset="0"/>
                <a:ea typeface="+mn-ea"/>
                <a:cs typeface="Arial" pitchFamily="34" charset="0"/>
              </a:rPr>
              <a:t>Why is ALMA so powerful</a:t>
            </a:r>
            <a:r>
              <a:rPr lang="es-CL" dirty="0" smtClean="0">
                <a:solidFill>
                  <a:schemeClr val="tx1"/>
                </a:solidFill>
              </a:rPr>
              <a:t>?</a:t>
            </a:r>
          </a:p>
          <a:p>
            <a:pPr marL="0" marR="0" lvl="0" indent="0" algn="l" defTabSz="1625895" rtl="0" eaLnBrk="1" fontAlgn="auto" latinLnBrk="0" hangingPunct="1">
              <a:lnSpc>
                <a:spcPct val="100000"/>
              </a:lnSpc>
              <a:buClrTx/>
              <a:buSzTx/>
              <a:buFont typeface="Arial" pitchFamily="34" charset="0"/>
              <a:buBlip>
                <a:blip r:embed="rId3"/>
              </a:buBlip>
              <a:tabLst/>
              <a:defRPr/>
            </a:pPr>
            <a:r>
              <a:rPr lang="en-US" b="0" kern="1200" dirty="0" smtClean="0">
                <a:solidFill>
                  <a:schemeClr val="tx1"/>
                </a:solidFill>
                <a:latin typeface="Arial" pitchFamily="34" charset="0"/>
                <a:ea typeface="+mn-ea"/>
                <a:cs typeface="Arial" pitchFamily="34" charset="0"/>
              </a:rPr>
              <a:t>This is due to the </a:t>
            </a:r>
            <a:r>
              <a:rPr lang="en-US" b="1" kern="1200" dirty="0" smtClean="0">
                <a:solidFill>
                  <a:schemeClr val="tx1"/>
                </a:solidFill>
                <a:latin typeface="Arial" pitchFamily="34" charset="0"/>
                <a:ea typeface="+mn-ea"/>
                <a:cs typeface="Arial" pitchFamily="34" charset="0"/>
              </a:rPr>
              <a:t>quantity and quality of its antennas</a:t>
            </a:r>
            <a:r>
              <a:rPr lang="en-US" b="0" kern="1200" dirty="0" smtClean="0">
                <a:solidFill>
                  <a:schemeClr val="tx1"/>
                </a:solidFill>
                <a:latin typeface="Arial" pitchFamily="34" charset="0"/>
                <a:ea typeface="+mn-ea"/>
                <a:cs typeface="Arial" pitchFamily="34" charset="0"/>
              </a:rPr>
              <a:t>, covering a surface of 6,500 square meters, equivalent to a soccer field.</a:t>
            </a:r>
            <a:endParaRPr lang="es-CL" b="0" kern="1200" dirty="0" smtClean="0">
              <a:solidFill>
                <a:schemeClr val="tx1"/>
              </a:solidFill>
              <a:latin typeface="Arial" pitchFamily="34" charset="0"/>
              <a:ea typeface="+mn-ea"/>
              <a:cs typeface="Arial" pitchFamily="34" charset="0"/>
            </a:endParaRPr>
          </a:p>
          <a:p>
            <a:r>
              <a:rPr lang="en-US" b="1" i="0" kern="1200" dirty="0" smtClean="0">
                <a:solidFill>
                  <a:schemeClr val="tx1"/>
                </a:solidFill>
                <a:latin typeface="Arial" pitchFamily="34" charset="0"/>
                <a:ea typeface="+mn-ea"/>
                <a:cs typeface="Arial" pitchFamily="34" charset="0"/>
              </a:rPr>
              <a:t>NOTE: The ALMA radio telescope will consist of 54 antennas, each with a diameter of 12 meters, and 12 antennas with a diameter of 7 meters.</a:t>
            </a:r>
            <a:endParaRPr lang="es-CL" b="1" i="0" kern="1200" dirty="0" smtClean="0">
              <a:solidFill>
                <a:schemeClr val="tx1"/>
              </a:solidFill>
              <a:latin typeface="Arial" pitchFamily="34" charset="0"/>
              <a:ea typeface="+mn-ea"/>
              <a:cs typeface="Arial" pitchFamily="34" charset="0"/>
            </a:endParaRP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4</a:t>
            </a:fld>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s-CL" b="1" dirty="0" err="1" smtClean="0">
                <a:solidFill>
                  <a:schemeClr val="tx1"/>
                </a:solidFill>
              </a:rPr>
              <a:t>Why</a:t>
            </a:r>
            <a:r>
              <a:rPr lang="es-CL" b="1" dirty="0" smtClean="0">
                <a:solidFill>
                  <a:schemeClr val="tx1"/>
                </a:solidFill>
              </a:rPr>
              <a:t> </a:t>
            </a:r>
            <a:r>
              <a:rPr lang="es-CL" b="1" dirty="0" err="1" smtClean="0">
                <a:solidFill>
                  <a:schemeClr val="tx1"/>
                </a:solidFill>
              </a:rPr>
              <a:t>is</a:t>
            </a:r>
            <a:r>
              <a:rPr lang="es-CL" b="1" dirty="0" smtClean="0">
                <a:solidFill>
                  <a:schemeClr val="tx1"/>
                </a:solidFill>
              </a:rPr>
              <a:t> ALMA so </a:t>
            </a:r>
            <a:r>
              <a:rPr lang="es-CL" b="1" dirty="0" err="1" smtClean="0">
                <a:solidFill>
                  <a:schemeClr val="tx1"/>
                </a:solidFill>
              </a:rPr>
              <a:t>powerful</a:t>
            </a:r>
            <a:r>
              <a:rPr lang="es-CL" b="1" dirty="0" smtClean="0">
                <a:solidFill>
                  <a:schemeClr val="tx1"/>
                </a:solidFill>
              </a:rPr>
              <a:t>?</a:t>
            </a:r>
          </a:p>
          <a:p>
            <a:pPr>
              <a:buBlip>
                <a:blip r:embed="rId3"/>
              </a:buBlip>
            </a:pPr>
            <a:r>
              <a:rPr lang="en-US" sz="1200" b="0" kern="1200" dirty="0" smtClean="0">
                <a:solidFill>
                  <a:schemeClr val="tx1"/>
                </a:solidFill>
                <a:latin typeface="Arial" pitchFamily="34" charset="0"/>
                <a:ea typeface="+mn-ea"/>
                <a:cs typeface="Arial" pitchFamily="34" charset="0"/>
              </a:rPr>
              <a:t>Because </a:t>
            </a:r>
            <a:r>
              <a:rPr lang="en-US" sz="1200" b="1" kern="1200" dirty="0" smtClean="0">
                <a:solidFill>
                  <a:schemeClr val="tx1"/>
                </a:solidFill>
                <a:latin typeface="Arial" pitchFamily="34" charset="0"/>
                <a:ea typeface="+mn-ea"/>
                <a:cs typeface="Arial" pitchFamily="34" charset="0"/>
              </a:rPr>
              <a:t>of its technology</a:t>
            </a:r>
            <a:r>
              <a:rPr lang="en-US" sz="1200" b="0" kern="1200" dirty="0" smtClean="0">
                <a:solidFill>
                  <a:schemeClr val="tx1"/>
                </a:solidFill>
                <a:latin typeface="Arial" pitchFamily="34" charset="0"/>
                <a:ea typeface="+mn-ea"/>
                <a:cs typeface="Arial" pitchFamily="34" charset="0"/>
              </a:rPr>
              <a:t>, which includes a unique </a:t>
            </a:r>
            <a:r>
              <a:rPr lang="en-US" sz="1200" b="1" kern="1200" dirty="0" smtClean="0">
                <a:solidFill>
                  <a:schemeClr val="tx1"/>
                </a:solidFill>
                <a:latin typeface="Arial" pitchFamily="34" charset="0"/>
                <a:ea typeface="+mn-ea"/>
                <a:cs typeface="Arial" pitchFamily="34" charset="0"/>
              </a:rPr>
              <a:t>system of perfectly synchronized </a:t>
            </a:r>
            <a:r>
              <a:rPr lang="en-US" sz="1200" b="0" kern="1200" dirty="0" smtClean="0">
                <a:solidFill>
                  <a:schemeClr val="tx1"/>
                </a:solidFill>
                <a:latin typeface="Arial" pitchFamily="34" charset="0"/>
                <a:ea typeface="+mn-ea"/>
                <a:cs typeface="Arial" pitchFamily="34" charset="0"/>
              </a:rPr>
              <a:t>data collection, processing and storage</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5</a:t>
            </a:fld>
            <a:endParaRPr 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s-CL" b="1" dirty="0" err="1" smtClean="0">
                <a:solidFill>
                  <a:schemeClr val="tx1"/>
                </a:solidFill>
              </a:rPr>
              <a:t>Why</a:t>
            </a:r>
            <a:r>
              <a:rPr lang="es-CL" b="1" dirty="0" smtClean="0">
                <a:solidFill>
                  <a:schemeClr val="tx1"/>
                </a:solidFill>
              </a:rPr>
              <a:t> </a:t>
            </a:r>
            <a:r>
              <a:rPr lang="es-CL" b="1" dirty="0" err="1" smtClean="0">
                <a:solidFill>
                  <a:schemeClr val="tx1"/>
                </a:solidFill>
              </a:rPr>
              <a:t>is</a:t>
            </a:r>
            <a:r>
              <a:rPr lang="es-CL" b="1" dirty="0" smtClean="0">
                <a:solidFill>
                  <a:schemeClr val="tx1"/>
                </a:solidFill>
              </a:rPr>
              <a:t> ALMA so </a:t>
            </a:r>
            <a:r>
              <a:rPr lang="es-CL" b="1" dirty="0" err="1" smtClean="0">
                <a:solidFill>
                  <a:schemeClr val="tx1"/>
                </a:solidFill>
              </a:rPr>
              <a:t>powerful</a:t>
            </a:r>
            <a:r>
              <a:rPr lang="es-CL" b="1" dirty="0" smtClean="0">
                <a:solidFill>
                  <a:schemeClr val="tx1"/>
                </a:solidFill>
              </a:rPr>
              <a:t>?</a:t>
            </a:r>
          </a:p>
          <a:p>
            <a:pPr>
              <a:buBlip>
                <a:blip r:embed="rId3"/>
              </a:buBlip>
            </a:pPr>
            <a:r>
              <a:rPr lang="en-US" sz="1200" b="0" kern="1200" dirty="0" smtClean="0">
                <a:solidFill>
                  <a:schemeClr val="tx1"/>
                </a:solidFill>
                <a:latin typeface="Arial" pitchFamily="34" charset="0"/>
                <a:ea typeface="+mn-ea"/>
                <a:cs typeface="Arial" pitchFamily="34" charset="0"/>
              </a:rPr>
              <a:t>Because it is an astronomical observatory that brings together </a:t>
            </a:r>
            <a:r>
              <a:rPr lang="en-US" sz="1200" b="1" kern="1200" dirty="0" smtClean="0">
                <a:solidFill>
                  <a:schemeClr val="tx1"/>
                </a:solidFill>
                <a:latin typeface="Arial" pitchFamily="34" charset="0"/>
                <a:ea typeface="+mn-ea"/>
                <a:cs typeface="Arial" pitchFamily="34" charset="0"/>
              </a:rPr>
              <a:t>high-level scientists</a:t>
            </a:r>
            <a:r>
              <a:rPr lang="en-US" sz="1200" b="0" kern="1200" dirty="0" smtClean="0">
                <a:solidFill>
                  <a:schemeClr val="tx1"/>
                </a:solidFill>
                <a:latin typeface="Arial" pitchFamily="34" charset="0"/>
                <a:ea typeface="+mn-ea"/>
                <a:cs typeface="Arial" pitchFamily="34" charset="0"/>
              </a:rPr>
              <a:t>, engineers and professionals from around the world.</a:t>
            </a:r>
            <a:endParaRPr lang="es-CL" dirty="0" smtClean="0">
              <a:solidFill>
                <a:schemeClr val="tx1"/>
              </a:solidFill>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6</a:t>
            </a:fld>
            <a:endParaRPr lang="es-C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Astronomy: The First Observations</a:t>
            </a:r>
            <a:endParaRPr lang="es-CL" dirty="0" smtClean="0">
              <a:solidFill>
                <a:schemeClr val="tx1"/>
              </a:solidFill>
            </a:endParaRPr>
          </a:p>
          <a:p>
            <a:r>
              <a:rPr lang="en-US" b="1" kern="1200" baseline="0" dirty="0" smtClean="0">
                <a:solidFill>
                  <a:schemeClr val="tx1"/>
                </a:solidFill>
                <a:latin typeface="Arial" pitchFamily="34" charset="0"/>
                <a:ea typeface="+mn-ea"/>
                <a:cs typeface="Arial" pitchFamily="34" charset="0"/>
              </a:rPr>
              <a:t>All civilizations have observed the Universe</a:t>
            </a:r>
            <a:r>
              <a:rPr lang="en-US" b="0" kern="1200" baseline="0" dirty="0" smtClean="0">
                <a:solidFill>
                  <a:schemeClr val="tx1"/>
                </a:solidFill>
                <a:latin typeface="Arial" pitchFamily="34" charset="0"/>
                <a:ea typeface="+mn-ea"/>
                <a:cs typeface="Arial" pitchFamily="34" charset="0"/>
              </a:rPr>
              <a:t>, trying to uncover not only its origins and the nature of things around us, but also our place within it.</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Initially, these observations involved studying the movement of heavenly bodies with the </a:t>
            </a:r>
            <a:r>
              <a:rPr lang="en-US" b="1" kern="1200" baseline="0" dirty="0" smtClean="0">
                <a:solidFill>
                  <a:schemeClr val="tx1"/>
                </a:solidFill>
                <a:latin typeface="Arial" pitchFamily="34" charset="0"/>
                <a:ea typeface="+mn-ea"/>
                <a:cs typeface="Arial" pitchFamily="34" charset="0"/>
              </a:rPr>
              <a:t>human eye</a:t>
            </a:r>
            <a:r>
              <a:rPr lang="en-US" b="0" kern="1200" baseline="0" dirty="0" smtClean="0">
                <a:solidFill>
                  <a:schemeClr val="tx1"/>
                </a:solidFill>
                <a:latin typeface="Arial" pitchFamily="34" charset="0"/>
                <a:ea typeface="+mn-ea"/>
                <a:cs typeface="Arial" pitchFamily="34" charset="0"/>
              </a:rPr>
              <a:t>.</a:t>
            </a:r>
            <a:endParaRPr lang="es-CL" b="0" kern="1200" baseline="0" dirty="0" smtClean="0">
              <a:solidFill>
                <a:schemeClr val="tx1"/>
              </a:solidFill>
              <a:latin typeface="Arial" pitchFamily="34" charset="0"/>
              <a:ea typeface="+mn-ea"/>
              <a:cs typeface="Arial" pitchFamily="34" charset="0"/>
            </a:endParaRPr>
          </a:p>
          <a:p>
            <a:r>
              <a:rPr lang="en-US" b="0" kern="1200" baseline="0" dirty="0" smtClean="0">
                <a:solidFill>
                  <a:schemeClr val="tx1"/>
                </a:solidFill>
                <a:latin typeface="Arial" pitchFamily="34" charset="0"/>
                <a:ea typeface="+mn-ea"/>
                <a:cs typeface="Arial" pitchFamily="34" charset="0"/>
              </a:rPr>
              <a:t>It wasn’t until the </a:t>
            </a:r>
            <a:r>
              <a:rPr lang="en-US" b="1" kern="1200" baseline="0" dirty="0" smtClean="0">
                <a:solidFill>
                  <a:schemeClr val="tx1"/>
                </a:solidFill>
                <a:latin typeface="Arial" pitchFamily="34" charset="0"/>
                <a:ea typeface="+mn-ea"/>
                <a:cs typeface="Arial" pitchFamily="34" charset="0"/>
              </a:rPr>
              <a:t>17th Century </a:t>
            </a:r>
            <a:r>
              <a:rPr lang="en-US" b="0" kern="1200" baseline="0" dirty="0" smtClean="0">
                <a:solidFill>
                  <a:schemeClr val="tx1"/>
                </a:solidFill>
                <a:latin typeface="Arial" pitchFamily="34" charset="0"/>
                <a:ea typeface="+mn-ea"/>
                <a:cs typeface="Arial" pitchFamily="34" charset="0"/>
              </a:rPr>
              <a:t>when Italian scientist </a:t>
            </a:r>
            <a:r>
              <a:rPr lang="en-US" b="1" kern="1200" baseline="0" dirty="0" smtClean="0">
                <a:solidFill>
                  <a:schemeClr val="tx1"/>
                </a:solidFill>
                <a:latin typeface="Arial" pitchFamily="34" charset="0"/>
                <a:ea typeface="+mn-ea"/>
                <a:cs typeface="Arial" pitchFamily="34" charset="0"/>
              </a:rPr>
              <a:t>Galileo </a:t>
            </a:r>
            <a:r>
              <a:rPr lang="en-US" b="1" kern="1200" baseline="0" dirty="0" err="1" smtClean="0">
                <a:solidFill>
                  <a:schemeClr val="tx1"/>
                </a:solidFill>
                <a:latin typeface="Arial" pitchFamily="34" charset="0"/>
                <a:ea typeface="+mn-ea"/>
                <a:cs typeface="Arial" pitchFamily="34" charset="0"/>
              </a:rPr>
              <a:t>Galilei</a:t>
            </a:r>
            <a:r>
              <a:rPr lang="en-US" b="1" kern="1200" baseline="0" dirty="0" smtClean="0">
                <a:solidFill>
                  <a:schemeClr val="tx1"/>
                </a:solidFill>
                <a:latin typeface="Arial" pitchFamily="34" charset="0"/>
                <a:ea typeface="+mn-ea"/>
                <a:cs typeface="Arial" pitchFamily="34" charset="0"/>
              </a:rPr>
              <a:t> first directed his optical telescope to the night sky </a:t>
            </a:r>
            <a:r>
              <a:rPr lang="en-US" b="0" kern="1200" baseline="0" dirty="0" smtClean="0">
                <a:solidFill>
                  <a:schemeClr val="tx1"/>
                </a:solidFill>
                <a:latin typeface="Arial" pitchFamily="34" charset="0"/>
                <a:ea typeface="+mn-ea"/>
                <a:cs typeface="Arial" pitchFamily="34" charset="0"/>
              </a:rPr>
              <a:t>that the study of an unknown universe began.</a:t>
            </a:r>
          </a:p>
          <a:p>
            <a:pPr marL="0" marR="0" indent="0" algn="just" defTabSz="914400" rtl="0" eaLnBrk="1" fontAlgn="auto" latinLnBrk="0" hangingPunct="1">
              <a:lnSpc>
                <a:spcPct val="100000"/>
              </a:lnSpc>
              <a:spcBef>
                <a:spcPts val="0"/>
              </a:spcBef>
              <a:spcAft>
                <a:spcPts val="600"/>
              </a:spcAft>
              <a:buClrTx/>
              <a:buSzTx/>
              <a:buFontTx/>
              <a:buNone/>
              <a:tabLst/>
              <a:defRPr/>
            </a:pPr>
            <a:r>
              <a:rPr lang="en-US" b="1" i="0" kern="1200" dirty="0" smtClean="0">
                <a:solidFill>
                  <a:schemeClr val="tx1"/>
                </a:solidFill>
                <a:latin typeface="Arial" pitchFamily="34" charset="0"/>
                <a:ea typeface="+mn-ea"/>
                <a:cs typeface="Arial" pitchFamily="34" charset="0"/>
              </a:rPr>
              <a:t>NOTE: Galileo’s telescopes enhanced the size of known objects from 6 to 9 times. Among Galileo’s first discoveries were the irregularities of the lunar surface, which he called “lunar mountains”, as well as four of Jupiter’s moons.</a:t>
            </a:r>
            <a:endParaRPr lang="es-CL" b="1" i="0" kern="1200" dirty="0" smtClean="0">
              <a:solidFill>
                <a:schemeClr val="tx1"/>
              </a:solidFill>
              <a:latin typeface="Arial" pitchFamily="34" charset="0"/>
              <a:ea typeface="+mn-ea"/>
              <a:cs typeface="Arial" pitchFamily="34" charset="0"/>
            </a:endParaRPr>
          </a:p>
          <a:p>
            <a:endParaRPr lang="es-CL" sz="1200" b="0" kern="1200" baseline="0" dirty="0" smtClean="0">
              <a:solidFill>
                <a:srgbClr val="006699"/>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7</a:t>
            </a:fld>
            <a:endParaRPr lang="es-C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Light in the Universe</a:t>
            </a:r>
            <a:endParaRPr lang="es-CL" dirty="0" smtClean="0">
              <a:solidFill>
                <a:schemeClr val="tx1"/>
              </a:solidFill>
            </a:endParaRPr>
          </a:p>
          <a:p>
            <a:r>
              <a:rPr lang="en-US" b="0" kern="1200" baseline="0" dirty="0" smtClean="0">
                <a:solidFill>
                  <a:schemeClr val="tx1"/>
                </a:solidFill>
                <a:latin typeface="Arial" pitchFamily="34" charset="0"/>
                <a:ea typeface="+mn-ea"/>
                <a:cs typeface="Arial" pitchFamily="34" charset="0"/>
              </a:rPr>
              <a:t>Today we know that </a:t>
            </a:r>
            <a:r>
              <a:rPr lang="en-US" b="1" kern="1200" baseline="0" dirty="0" smtClean="0">
                <a:solidFill>
                  <a:schemeClr val="tx1"/>
                </a:solidFill>
                <a:latin typeface="Arial" pitchFamily="34" charset="0"/>
                <a:ea typeface="+mn-ea"/>
                <a:cs typeface="Arial" pitchFamily="34" charset="0"/>
              </a:rPr>
              <a:t>matter in the Universe emits light in various wavelengths</a:t>
            </a:r>
            <a:r>
              <a:rPr lang="en-US" b="0" kern="1200" baseline="0" dirty="0" smtClean="0">
                <a:solidFill>
                  <a:schemeClr val="tx1"/>
                </a:solidFill>
                <a:latin typeface="Arial" pitchFamily="34" charset="0"/>
                <a:ea typeface="+mn-ea"/>
                <a:cs typeface="Arial" pitchFamily="34" charset="0"/>
              </a:rPr>
              <a:t>;</a:t>
            </a:r>
            <a:endParaRPr lang="es-CL" b="0" kern="1200" baseline="0" dirty="0" smtClean="0">
              <a:solidFill>
                <a:schemeClr val="tx1"/>
              </a:solidFill>
              <a:latin typeface="Arial" pitchFamily="34" charset="0"/>
              <a:ea typeface="+mn-ea"/>
              <a:cs typeface="Arial" pitchFamily="34" charset="0"/>
            </a:endParaRPr>
          </a:p>
          <a:p>
            <a:pPr lvl="0">
              <a:buBlip>
                <a:blip r:embed="rId3"/>
              </a:buBlip>
            </a:pPr>
            <a:r>
              <a:rPr lang="en-US" b="1" kern="1200" baseline="0" dirty="0" smtClean="0">
                <a:solidFill>
                  <a:schemeClr val="tx1"/>
                </a:solidFill>
                <a:latin typeface="Arial" pitchFamily="34" charset="0"/>
                <a:ea typeface="+mn-ea"/>
                <a:cs typeface="Arial" pitchFamily="34" charset="0"/>
              </a:rPr>
              <a:t>Visible light </a:t>
            </a:r>
            <a:r>
              <a:rPr lang="en-US" b="0" kern="1200" baseline="0" dirty="0" smtClean="0">
                <a:solidFill>
                  <a:schemeClr val="tx1"/>
                </a:solidFill>
                <a:latin typeface="Arial" pitchFamily="34" charset="0"/>
                <a:ea typeface="+mn-ea"/>
                <a:cs typeface="Arial" pitchFamily="34" charset="0"/>
              </a:rPr>
              <a:t>observed through optical telescopes for over 400 years, which is reflected by hot matter.</a:t>
            </a:r>
            <a:endParaRPr lang="es-CL" b="0" kern="1200" baseline="0" dirty="0" smtClean="0">
              <a:solidFill>
                <a:schemeClr val="tx1"/>
              </a:solidFill>
              <a:latin typeface="Arial" pitchFamily="34" charset="0"/>
              <a:ea typeface="+mn-ea"/>
              <a:cs typeface="Arial" pitchFamily="34" charset="0"/>
            </a:endParaRPr>
          </a:p>
          <a:p>
            <a:pPr lvl="0">
              <a:buBlip>
                <a:blip r:embed="rId3"/>
              </a:buBlip>
            </a:pPr>
            <a:r>
              <a:rPr lang="en-US" b="1" kern="1200" baseline="0" dirty="0" smtClean="0">
                <a:solidFill>
                  <a:schemeClr val="tx1"/>
                </a:solidFill>
                <a:latin typeface="Arial" pitchFamily="34" charset="0"/>
                <a:ea typeface="+mn-ea"/>
                <a:cs typeface="Arial" pitchFamily="34" charset="0"/>
              </a:rPr>
              <a:t>Ultraviolet light </a:t>
            </a:r>
            <a:r>
              <a:rPr lang="en-US" b="0" kern="1200" baseline="0" dirty="0" smtClean="0">
                <a:solidFill>
                  <a:schemeClr val="tx1"/>
                </a:solidFill>
                <a:latin typeface="Arial" pitchFamily="34" charset="0"/>
                <a:ea typeface="+mn-ea"/>
                <a:cs typeface="Arial" pitchFamily="34" charset="0"/>
              </a:rPr>
              <a:t>emitted by very hot matter. </a:t>
            </a:r>
            <a:endParaRPr lang="es-CL" b="0" kern="1200" baseline="0" dirty="0" smtClean="0">
              <a:solidFill>
                <a:schemeClr val="tx1"/>
              </a:solidFill>
              <a:latin typeface="Arial" pitchFamily="34" charset="0"/>
              <a:ea typeface="+mn-ea"/>
              <a:cs typeface="Arial" pitchFamily="34" charset="0"/>
            </a:endParaRPr>
          </a:p>
          <a:p>
            <a:pPr lvl="0">
              <a:buBlip>
                <a:blip r:embed="rId3"/>
              </a:buBlip>
            </a:pPr>
            <a:r>
              <a:rPr lang="en-US" b="1" kern="1200" baseline="0" dirty="0" smtClean="0">
                <a:solidFill>
                  <a:schemeClr val="tx1"/>
                </a:solidFill>
                <a:latin typeface="Arial" pitchFamily="34" charset="0"/>
                <a:ea typeface="+mn-ea"/>
                <a:cs typeface="Arial" pitchFamily="34" charset="0"/>
              </a:rPr>
              <a:t>Infrared light </a:t>
            </a:r>
            <a:r>
              <a:rPr lang="en-US" b="0" kern="1200" baseline="0" dirty="0" smtClean="0">
                <a:solidFill>
                  <a:schemeClr val="tx1"/>
                </a:solidFill>
                <a:latin typeface="Arial" pitchFamily="34" charset="0"/>
                <a:ea typeface="+mn-ea"/>
                <a:cs typeface="Arial" pitchFamily="34" charset="0"/>
              </a:rPr>
              <a:t>emitted by dark or cold matter, which is the raw material of planets and stars.</a:t>
            </a:r>
            <a:endParaRPr lang="es-CL" b="0" kern="1200" baseline="0" dirty="0" smtClean="0">
              <a:solidFill>
                <a:schemeClr val="tx1"/>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8</a:t>
            </a:fld>
            <a:endParaRPr lang="es-CL"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r">
              <a:buBlip>
                <a:blip r:embed="rId3"/>
              </a:buBlip>
            </a:pPr>
            <a:r>
              <a:rPr lang="en-US" b="1" kern="1200" dirty="0" smtClean="0">
                <a:solidFill>
                  <a:schemeClr val="tx1"/>
                </a:solidFill>
                <a:latin typeface="Century Gothic" pitchFamily="34" charset="0"/>
                <a:ea typeface="+mn-ea"/>
                <a:cs typeface="Arial" pitchFamily="34" charset="0"/>
              </a:rPr>
              <a:t>Astronomy: Observation Today</a:t>
            </a:r>
            <a:endParaRPr lang="es-CL" dirty="0" smtClean="0">
              <a:solidFill>
                <a:schemeClr val="tx1"/>
              </a:solidFill>
            </a:endParaRPr>
          </a:p>
          <a:p>
            <a:r>
              <a:rPr lang="en-US" b="0" kern="1200" dirty="0" smtClean="0">
                <a:solidFill>
                  <a:schemeClr val="tx1"/>
                </a:solidFill>
                <a:latin typeface="Arial" pitchFamily="34" charset="0"/>
                <a:ea typeface="+mn-ea"/>
                <a:cs typeface="Arial" pitchFamily="34" charset="0"/>
              </a:rPr>
              <a:t>Now </a:t>
            </a:r>
            <a:r>
              <a:rPr lang="en-US" b="1" kern="1200" dirty="0" smtClean="0">
                <a:solidFill>
                  <a:schemeClr val="tx1"/>
                </a:solidFill>
                <a:latin typeface="Arial" pitchFamily="34" charset="0"/>
                <a:ea typeface="+mn-ea"/>
                <a:cs typeface="Arial" pitchFamily="34" charset="0"/>
              </a:rPr>
              <a:t>we also know that warm, cold and dark matter exist </a:t>
            </a:r>
            <a:r>
              <a:rPr lang="en-US" b="0" kern="1200" dirty="0" smtClean="0">
                <a:solidFill>
                  <a:schemeClr val="tx1"/>
                </a:solidFill>
                <a:latin typeface="Arial" pitchFamily="34" charset="0"/>
                <a:ea typeface="+mn-ea"/>
                <a:cs typeface="Arial" pitchFamily="34" charset="0"/>
              </a:rPr>
              <a:t>thanks to the measurement of a wide range of wavelengths emitted throughout the Universe.</a:t>
            </a:r>
            <a:endParaRPr lang="es-CL" b="0" kern="1200" dirty="0" smtClean="0">
              <a:solidFill>
                <a:schemeClr val="tx1"/>
              </a:solidFill>
              <a:latin typeface="Arial" pitchFamily="34" charset="0"/>
              <a:ea typeface="+mn-ea"/>
              <a:cs typeface="Arial" pitchFamily="34" charset="0"/>
            </a:endParaRPr>
          </a:p>
          <a:p>
            <a:r>
              <a:rPr lang="en-US" b="0" kern="1200" dirty="0" smtClean="0">
                <a:solidFill>
                  <a:schemeClr val="tx1"/>
                </a:solidFill>
                <a:latin typeface="Arial" pitchFamily="34" charset="0"/>
                <a:ea typeface="+mn-ea"/>
                <a:cs typeface="Arial" pitchFamily="34" charset="0"/>
              </a:rPr>
              <a:t>Even after centuries of astronomical observation, scientists today know little about what the Universe is made up of. </a:t>
            </a:r>
            <a:endParaRPr lang="es-CL" b="0" kern="1200" dirty="0" smtClean="0">
              <a:solidFill>
                <a:schemeClr val="tx1"/>
              </a:solidFill>
              <a:latin typeface="Arial" pitchFamily="34" charset="0"/>
              <a:ea typeface="+mn-ea"/>
              <a:cs typeface="Arial" pitchFamily="34" charset="0"/>
            </a:endParaRPr>
          </a:p>
          <a:p>
            <a:r>
              <a:rPr lang="en-US" b="1" kern="1200" dirty="0" err="1" smtClean="0">
                <a:solidFill>
                  <a:schemeClr val="tx1"/>
                </a:solidFill>
                <a:latin typeface="Arial" pitchFamily="34" charset="0"/>
                <a:ea typeface="+mn-ea"/>
                <a:cs typeface="Arial" pitchFamily="34" charset="0"/>
              </a:rPr>
              <a:t>ALMA’s</a:t>
            </a:r>
            <a:r>
              <a:rPr lang="en-US" b="1" kern="1200" dirty="0" smtClean="0">
                <a:solidFill>
                  <a:schemeClr val="tx1"/>
                </a:solidFill>
                <a:latin typeface="Arial" pitchFamily="34" charset="0"/>
                <a:ea typeface="+mn-ea"/>
                <a:cs typeface="Arial" pitchFamily="34" charset="0"/>
              </a:rPr>
              <a:t> study of cold matter permits the observation of “</a:t>
            </a:r>
            <a:r>
              <a:rPr lang="en-US" b="1" i="1" kern="1200" dirty="0" smtClean="0">
                <a:solidFill>
                  <a:schemeClr val="tx1"/>
                </a:solidFill>
                <a:latin typeface="Arial" pitchFamily="34" charset="0"/>
                <a:ea typeface="+mn-ea"/>
                <a:cs typeface="Arial" pitchFamily="34" charset="0"/>
              </a:rPr>
              <a:t>old</a:t>
            </a:r>
            <a:r>
              <a:rPr lang="en-US" b="1" kern="1200" dirty="0" smtClean="0">
                <a:solidFill>
                  <a:schemeClr val="tx1"/>
                </a:solidFill>
                <a:latin typeface="Arial" pitchFamily="34" charset="0"/>
                <a:ea typeface="+mn-ea"/>
                <a:cs typeface="Arial" pitchFamily="34" charset="0"/>
              </a:rPr>
              <a:t>” planets and galaxies </a:t>
            </a:r>
            <a:r>
              <a:rPr lang="en-US" b="0" kern="1200" dirty="0" smtClean="0">
                <a:solidFill>
                  <a:schemeClr val="tx1"/>
                </a:solidFill>
                <a:latin typeface="Arial" pitchFamily="34" charset="0"/>
                <a:ea typeface="+mn-ea"/>
                <a:cs typeface="Arial" pitchFamily="34" charset="0"/>
              </a:rPr>
              <a:t>too faint to be detected by optical telescopes, allowing us to learn about the early Universe</a:t>
            </a:r>
            <a:r>
              <a:rPr lang="es-CL" dirty="0" smtClean="0">
                <a:solidFill>
                  <a:schemeClr val="tx1"/>
                </a:solidFill>
              </a:rPr>
              <a:t>.</a:t>
            </a:r>
          </a:p>
          <a:p>
            <a:r>
              <a:rPr lang="en-US" b="1" i="0" kern="1200" dirty="0" smtClean="0">
                <a:solidFill>
                  <a:schemeClr val="tx1"/>
                </a:solidFill>
                <a:latin typeface="Arial" pitchFamily="34" charset="0"/>
                <a:ea typeface="+mn-ea"/>
                <a:cs typeface="Arial" pitchFamily="34" charset="0"/>
              </a:rPr>
              <a:t>NOTE: The cosmic microwave background, first detected in 1965 by American physicists Arno Penzias and Robert Woodrow Wilson, is considered the main proof of the Big Bang theory. </a:t>
            </a:r>
            <a:endParaRPr lang="es-CL" b="1" i="0" kern="1200" dirty="0" smtClean="0">
              <a:solidFill>
                <a:schemeClr val="tx1"/>
              </a:solidFill>
              <a:latin typeface="Arial" pitchFamily="34" charset="0"/>
              <a:ea typeface="+mn-ea"/>
              <a:cs typeface="Arial" pitchFamily="34" charset="0"/>
            </a:endParaRPr>
          </a:p>
          <a:p>
            <a:r>
              <a:rPr lang="en-US" b="1" i="0" kern="1200" dirty="0" smtClean="0">
                <a:solidFill>
                  <a:schemeClr val="tx1"/>
                </a:solidFill>
                <a:latin typeface="Arial" pitchFamily="34" charset="0"/>
                <a:ea typeface="+mn-ea"/>
                <a:cs typeface="Arial" pitchFamily="34" charset="0"/>
              </a:rPr>
              <a:t>It is estimated that only 25% of the Universe is made up of light-emitting matter, or in other words, observable matter.</a:t>
            </a:r>
            <a:endParaRPr lang="es-CL" b="1" i="0" kern="1200" dirty="0" smtClean="0">
              <a:solidFill>
                <a:schemeClr val="tx1"/>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9</a:t>
            </a:fld>
            <a:endParaRPr lang="es-C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xt Left">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2"/>
              </a:buBlip>
              <a:defRPr sz="3200" b="1">
                <a:solidFill>
                  <a:srgbClr val="FFD130"/>
                </a:solidFill>
                <a:latin typeface="Century Gothic" pitchFamily="34" charset="0"/>
                <a:cs typeface="Arial" pitchFamily="34" charset="0"/>
              </a:defRPr>
            </a:lvl1pPr>
          </a:lstStyle>
          <a:p>
            <a:r>
              <a:rPr lang="es-ES" dirty="0" err="1" smtClean="0"/>
              <a:t>Insert</a:t>
            </a:r>
            <a:r>
              <a:rPr lang="es-ES" dirty="0" smtClean="0"/>
              <a:t> </a:t>
            </a:r>
            <a:r>
              <a:rPr lang="es-ES" dirty="0" err="1" smtClean="0"/>
              <a:t>Title</a:t>
            </a:r>
            <a:r>
              <a:rPr lang="es-ES" dirty="0" smtClean="0"/>
              <a:t> (</a:t>
            </a:r>
            <a:r>
              <a:rPr lang="es-ES" dirty="0" err="1" smtClean="0"/>
              <a:t>Century</a:t>
            </a:r>
            <a:r>
              <a:rPr lang="es-ES" dirty="0" smtClean="0"/>
              <a:t> </a:t>
            </a:r>
            <a:r>
              <a:rPr lang="es-ES" dirty="0" err="1" smtClean="0"/>
              <a:t>Gothic</a:t>
            </a:r>
            <a:r>
              <a:rPr lang="es-ES" dirty="0" smtClean="0"/>
              <a:t> 32, </a:t>
            </a:r>
            <a:r>
              <a:rPr lang="es-ES" dirty="0" err="1" smtClean="0"/>
              <a:t>bold</a:t>
            </a:r>
            <a:r>
              <a:rPr lang="es-ES" dirty="0" smtClean="0"/>
              <a:t>)</a:t>
            </a:r>
            <a:endParaRPr lang="es-CL" dirty="0"/>
          </a:p>
        </p:txBody>
      </p:sp>
      <p:sp>
        <p:nvSpPr>
          <p:cNvPr id="5" name="4 Marcador de posición de imagen"/>
          <p:cNvSpPr>
            <a:spLocks noGrp="1"/>
          </p:cNvSpPr>
          <p:nvPr>
            <p:ph type="pic" sz="quarter" idx="10" hasCustomPrompt="1"/>
          </p:nvPr>
        </p:nvSpPr>
        <p:spPr>
          <a:xfrm>
            <a:off x="7105274"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2"/>
              </a:buBlip>
              <a:defRPr sz="1800" b="0">
                <a:solidFill>
                  <a:srgbClr val="006699"/>
                </a:solidFill>
              </a:defRPr>
            </a:lvl2pPr>
          </a:lstStyle>
          <a:p>
            <a:r>
              <a:rPr lang="es-CL" dirty="0" err="1" smtClean="0"/>
              <a:t>Insert</a:t>
            </a:r>
            <a:r>
              <a:rPr lang="es-CL" dirty="0" smtClean="0"/>
              <a:t> </a:t>
            </a:r>
            <a:r>
              <a:rPr lang="es-CL" dirty="0" err="1" smtClean="0"/>
              <a:t>image</a:t>
            </a:r>
            <a:r>
              <a:rPr lang="es-CL" dirty="0" smtClean="0"/>
              <a:t>: </a:t>
            </a:r>
            <a:r>
              <a:rPr lang="es-CL" dirty="0" err="1" smtClean="0"/>
              <a:t>Width</a:t>
            </a:r>
            <a:r>
              <a:rPr lang="es-CL" dirty="0" smtClean="0"/>
              <a:t>: 600 pixeles / </a:t>
            </a:r>
            <a:r>
              <a:rPr lang="es-CL" dirty="0" err="1" smtClean="0"/>
              <a:t>High</a:t>
            </a:r>
            <a:r>
              <a:rPr lang="es-CL" dirty="0" smtClean="0"/>
              <a:t>: 400 pixeles / </a:t>
            </a:r>
            <a:r>
              <a:rPr lang="es-CL" dirty="0" err="1" smtClean="0"/>
              <a:t>Resolution</a:t>
            </a:r>
            <a:r>
              <a:rPr lang="es-CL" dirty="0" smtClean="0"/>
              <a:t>: 72 </a:t>
            </a:r>
            <a:r>
              <a:rPr lang="es-CL" dirty="0" err="1" smtClean="0"/>
              <a:t>pixels</a:t>
            </a:r>
            <a:r>
              <a:rPr lang="es-CL" dirty="0" smtClean="0"/>
              <a:t>  /  </a:t>
            </a:r>
            <a:r>
              <a:rPr lang="es-CL" dirty="0" err="1" smtClean="0"/>
              <a:t>Formats</a:t>
            </a:r>
            <a:r>
              <a:rPr lang="es-CL" dirty="0" smtClean="0"/>
              <a:t>: .</a:t>
            </a:r>
            <a:r>
              <a:rPr lang="es-CL" dirty="0" err="1" smtClean="0"/>
              <a:t>jpg</a:t>
            </a:r>
            <a:r>
              <a:rPr lang="es-CL" dirty="0" smtClean="0"/>
              <a:t>, .</a:t>
            </a:r>
            <a:r>
              <a:rPr lang="es-CL" dirty="0" err="1" smtClean="0"/>
              <a:t>png</a:t>
            </a:r>
            <a:r>
              <a:rPr lang="es-CL" dirty="0" smtClean="0"/>
              <a:t>, .</a:t>
            </a:r>
            <a:r>
              <a:rPr lang="es-CL" dirty="0" err="1" smtClean="0"/>
              <a:t>gif</a:t>
            </a:r>
            <a:r>
              <a:rPr lang="es-CL" dirty="0" smtClean="0"/>
              <a:t>.</a:t>
            </a:r>
            <a:endParaRPr lang="es-CL" dirty="0"/>
          </a:p>
        </p:txBody>
      </p:sp>
      <p:sp>
        <p:nvSpPr>
          <p:cNvPr id="7" name="6 Marcador de texto"/>
          <p:cNvSpPr>
            <a:spLocks noGrp="1"/>
          </p:cNvSpPr>
          <p:nvPr>
            <p:ph type="body" sz="quarter" idx="11" hasCustomPrompt="1"/>
          </p:nvPr>
        </p:nvSpPr>
        <p:spPr>
          <a:xfrm>
            <a:off x="1471548" y="1404442"/>
            <a:ext cx="5249608" cy="6264696"/>
          </a:xfrm>
          <a:prstGeom prst="rect">
            <a:avLst/>
          </a:prstGeom>
        </p:spPr>
        <p:txBody>
          <a:bodyPr lIns="162589" tIns="81295" rIns="162589" bIns="81295"/>
          <a:lstStyle>
            <a:lvl1pPr marL="0" indent="0" algn="l">
              <a:spcBef>
                <a:spcPts val="0"/>
              </a:spcBef>
              <a:spcAft>
                <a:spcPts val="1800"/>
              </a:spcAft>
              <a:buNone/>
              <a:defRPr sz="1900" b="0" baseline="0">
                <a:solidFill>
                  <a:srgbClr val="006699"/>
                </a:solidFill>
                <a:latin typeface="+mj-lt"/>
              </a:defRPr>
            </a:lvl1pPr>
            <a:lvl2pPr marL="508092" indent="-508092" algn="l">
              <a:spcBef>
                <a:spcPts val="0"/>
              </a:spcBef>
              <a:spcAft>
                <a:spcPts val="1800"/>
              </a:spcAft>
              <a:buFontTx/>
              <a:buBlip>
                <a:blip r:embed="rId2"/>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err="1" smtClean="0"/>
              <a:t>Insert</a:t>
            </a:r>
            <a:r>
              <a:rPr lang="es-ES" dirty="0" smtClean="0"/>
              <a:t> </a:t>
            </a:r>
            <a:r>
              <a:rPr lang="es-ES" dirty="0" err="1" smtClean="0"/>
              <a:t>text</a:t>
            </a:r>
            <a:r>
              <a:rPr lang="es-ES" dirty="0" smtClean="0"/>
              <a:t> (</a:t>
            </a:r>
            <a:r>
              <a:rPr lang="es-ES" dirty="0" err="1" smtClean="0"/>
              <a:t>Arial</a:t>
            </a:r>
            <a:r>
              <a:rPr lang="es-ES" dirty="0" smtClean="0"/>
              <a:t>, normal, 19)</a:t>
            </a:r>
          </a:p>
          <a:p>
            <a:pPr lvl="1"/>
            <a:r>
              <a:rPr lang="es-ES" dirty="0" err="1" smtClean="0"/>
              <a:t>Second</a:t>
            </a:r>
            <a:r>
              <a:rPr lang="es-ES" dirty="0" smtClean="0"/>
              <a:t> </a:t>
            </a:r>
            <a:r>
              <a:rPr lang="es-ES" dirty="0" err="1" smtClean="0"/>
              <a:t>level</a:t>
            </a:r>
            <a:endParaRPr lang="es-ES" dirty="0" smtClean="0"/>
          </a:p>
        </p:txBody>
      </p:sp>
      <p:sp>
        <p:nvSpPr>
          <p:cNvPr id="9" name="8 Marcador de texto"/>
          <p:cNvSpPr>
            <a:spLocks noGrp="1"/>
          </p:cNvSpPr>
          <p:nvPr>
            <p:ph type="body" sz="quarter" idx="12" hasCustomPrompt="1"/>
          </p:nvPr>
        </p:nvSpPr>
        <p:spPr>
          <a:xfrm>
            <a:off x="6977459" y="7227412"/>
            <a:ext cx="8208912"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err="1" smtClean="0"/>
              <a:t>Insert</a:t>
            </a:r>
            <a:r>
              <a:rPr lang="es-ES" dirty="0" smtClean="0"/>
              <a:t> </a:t>
            </a:r>
            <a:r>
              <a:rPr lang="es-ES" dirty="0" err="1" smtClean="0"/>
              <a:t>image</a:t>
            </a:r>
            <a:r>
              <a:rPr lang="es-ES" dirty="0" smtClean="0"/>
              <a:t> </a:t>
            </a:r>
            <a:r>
              <a:rPr lang="es-ES" dirty="0" err="1" smtClean="0"/>
              <a:t>credit</a:t>
            </a:r>
            <a:r>
              <a:rPr lang="es-ES" dirty="0" smtClean="0"/>
              <a:t> (</a:t>
            </a:r>
            <a:r>
              <a:rPr lang="es-ES" dirty="0" err="1" smtClean="0"/>
              <a:t>Arial</a:t>
            </a:r>
            <a:r>
              <a:rPr lang="es-ES" dirty="0" smtClean="0"/>
              <a:t> 10, </a:t>
            </a:r>
            <a:r>
              <a:rPr lang="es-ES" dirty="0" err="1" smtClean="0"/>
              <a:t>italic</a:t>
            </a:r>
            <a:r>
              <a:rPr lang="es-ES" dirty="0" smtClean="0"/>
              <a:t>)</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xt Right">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2"/>
              </a:buBlip>
              <a:defRPr sz="3200" b="1">
                <a:solidFill>
                  <a:srgbClr val="FFD130"/>
                </a:solidFill>
                <a:latin typeface="Century Gothic" pitchFamily="34" charset="0"/>
                <a:cs typeface="Arial" pitchFamily="34" charset="0"/>
              </a:defRPr>
            </a:lvl1pPr>
          </a:lstStyle>
          <a:p>
            <a:r>
              <a:rPr lang="es-ES" dirty="0" err="1" smtClean="0"/>
              <a:t>Insert</a:t>
            </a:r>
            <a:r>
              <a:rPr lang="es-ES" dirty="0" smtClean="0"/>
              <a:t> </a:t>
            </a:r>
            <a:r>
              <a:rPr lang="es-ES" dirty="0" err="1" smtClean="0"/>
              <a:t>Title</a:t>
            </a:r>
            <a:r>
              <a:rPr lang="es-ES" dirty="0" smtClean="0"/>
              <a:t> (</a:t>
            </a:r>
            <a:r>
              <a:rPr lang="es-ES" dirty="0" err="1" smtClean="0"/>
              <a:t>Century</a:t>
            </a:r>
            <a:r>
              <a:rPr lang="es-ES" dirty="0" smtClean="0"/>
              <a:t> </a:t>
            </a:r>
            <a:r>
              <a:rPr lang="es-ES" dirty="0" err="1" smtClean="0"/>
              <a:t>Gothic</a:t>
            </a:r>
            <a:r>
              <a:rPr lang="es-ES" dirty="0" smtClean="0"/>
              <a:t> 32, </a:t>
            </a:r>
            <a:r>
              <a:rPr lang="es-ES" dirty="0" err="1" smtClean="0"/>
              <a:t>bold</a:t>
            </a:r>
            <a:r>
              <a:rPr lang="es-ES" dirty="0" smtClean="0"/>
              <a:t>)</a:t>
            </a:r>
            <a:endParaRPr lang="es-CL" dirty="0"/>
          </a:p>
        </p:txBody>
      </p:sp>
      <p:sp>
        <p:nvSpPr>
          <p:cNvPr id="5" name="4 Marcador de posición de imagen"/>
          <p:cNvSpPr>
            <a:spLocks noGrp="1"/>
          </p:cNvSpPr>
          <p:nvPr>
            <p:ph type="pic" sz="quarter" idx="10" hasCustomPrompt="1"/>
          </p:nvPr>
        </p:nvSpPr>
        <p:spPr>
          <a:xfrm>
            <a:off x="1471548"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2"/>
              </a:buBlip>
              <a:defRPr sz="1800" b="0">
                <a:solidFill>
                  <a:srgbClr val="006699"/>
                </a:solidFill>
              </a:defRPr>
            </a:lvl2pPr>
          </a:lstStyle>
          <a:p>
            <a:r>
              <a:rPr lang="es-CL" dirty="0" err="1" smtClean="0"/>
              <a:t>Insert</a:t>
            </a:r>
            <a:r>
              <a:rPr lang="es-CL" dirty="0" smtClean="0"/>
              <a:t> </a:t>
            </a:r>
            <a:r>
              <a:rPr lang="es-CL" dirty="0" err="1" smtClean="0"/>
              <a:t>image</a:t>
            </a:r>
            <a:r>
              <a:rPr lang="es-CL" dirty="0" smtClean="0"/>
              <a:t>: </a:t>
            </a:r>
            <a:r>
              <a:rPr lang="es-CL" dirty="0" err="1" smtClean="0"/>
              <a:t>Width</a:t>
            </a:r>
            <a:r>
              <a:rPr lang="es-CL" dirty="0" smtClean="0"/>
              <a:t>: 600 pixeles / </a:t>
            </a:r>
            <a:r>
              <a:rPr lang="es-CL" dirty="0" err="1" smtClean="0"/>
              <a:t>High</a:t>
            </a:r>
            <a:r>
              <a:rPr lang="es-CL" dirty="0" smtClean="0"/>
              <a:t>: 400 pixeles / </a:t>
            </a:r>
            <a:r>
              <a:rPr lang="es-CL" dirty="0" err="1" smtClean="0"/>
              <a:t>Resolution</a:t>
            </a:r>
            <a:r>
              <a:rPr lang="es-CL" dirty="0" smtClean="0"/>
              <a:t>: 72 </a:t>
            </a:r>
            <a:r>
              <a:rPr lang="es-CL" dirty="0" err="1" smtClean="0"/>
              <a:t>pixels</a:t>
            </a:r>
            <a:r>
              <a:rPr lang="es-CL" dirty="0" smtClean="0"/>
              <a:t>  /  </a:t>
            </a:r>
            <a:r>
              <a:rPr lang="es-CL" dirty="0" err="1" smtClean="0"/>
              <a:t>Formats</a:t>
            </a:r>
            <a:r>
              <a:rPr lang="es-CL" dirty="0" smtClean="0"/>
              <a:t>: .</a:t>
            </a:r>
            <a:r>
              <a:rPr lang="es-CL" dirty="0" err="1" smtClean="0"/>
              <a:t>jpg</a:t>
            </a:r>
            <a:r>
              <a:rPr lang="es-CL" dirty="0" smtClean="0"/>
              <a:t>, .</a:t>
            </a:r>
            <a:r>
              <a:rPr lang="es-CL" dirty="0" err="1" smtClean="0"/>
              <a:t>png</a:t>
            </a:r>
            <a:r>
              <a:rPr lang="es-CL" dirty="0" smtClean="0"/>
              <a:t>, .</a:t>
            </a:r>
            <a:r>
              <a:rPr lang="es-CL" dirty="0" err="1" smtClean="0"/>
              <a:t>gif</a:t>
            </a:r>
            <a:r>
              <a:rPr lang="es-CL" dirty="0" smtClean="0"/>
              <a:t>.</a:t>
            </a:r>
            <a:endParaRPr lang="es-CL" dirty="0"/>
          </a:p>
        </p:txBody>
      </p:sp>
      <p:sp>
        <p:nvSpPr>
          <p:cNvPr id="7" name="6 Marcador de texto"/>
          <p:cNvSpPr>
            <a:spLocks noGrp="1"/>
          </p:cNvSpPr>
          <p:nvPr>
            <p:ph type="body" sz="quarter" idx="11" hasCustomPrompt="1"/>
          </p:nvPr>
        </p:nvSpPr>
        <p:spPr>
          <a:xfrm>
            <a:off x="9922137" y="1404442"/>
            <a:ext cx="5249608" cy="6264000"/>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800"/>
              </a:spcAft>
              <a:buFontTx/>
              <a:buBlip>
                <a:blip r:embed="rId2"/>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err="1" smtClean="0"/>
              <a:t>Insert</a:t>
            </a:r>
            <a:r>
              <a:rPr lang="es-ES" dirty="0" smtClean="0"/>
              <a:t> </a:t>
            </a:r>
            <a:r>
              <a:rPr lang="es-ES" dirty="0" err="1" smtClean="0"/>
              <a:t>text</a:t>
            </a:r>
            <a:r>
              <a:rPr lang="es-ES" dirty="0" smtClean="0"/>
              <a:t> (</a:t>
            </a:r>
            <a:r>
              <a:rPr lang="es-ES" dirty="0" err="1" smtClean="0"/>
              <a:t>Arial</a:t>
            </a:r>
            <a:r>
              <a:rPr lang="es-ES" dirty="0" smtClean="0"/>
              <a:t>, normal, 19)</a:t>
            </a:r>
          </a:p>
          <a:p>
            <a:pPr lvl="1"/>
            <a:r>
              <a:rPr lang="es-ES" dirty="0" err="1" smtClean="0"/>
              <a:t>Second</a:t>
            </a:r>
            <a:r>
              <a:rPr lang="es-ES" dirty="0" smtClean="0"/>
              <a:t> </a:t>
            </a:r>
            <a:r>
              <a:rPr lang="es-ES" dirty="0" err="1" smtClean="0"/>
              <a:t>level</a:t>
            </a:r>
            <a:endParaRPr lang="es-ES" dirty="0" smtClean="0"/>
          </a:p>
        </p:txBody>
      </p:sp>
      <p:sp>
        <p:nvSpPr>
          <p:cNvPr id="9" name="8 Marcador de texto"/>
          <p:cNvSpPr>
            <a:spLocks noGrp="1"/>
          </p:cNvSpPr>
          <p:nvPr>
            <p:ph type="body" sz="quarter" idx="12" hasCustomPrompt="1"/>
          </p:nvPr>
        </p:nvSpPr>
        <p:spPr>
          <a:xfrm>
            <a:off x="1358908" y="7227412"/>
            <a:ext cx="8210839"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err="1" smtClean="0"/>
              <a:t>Insert</a:t>
            </a:r>
            <a:r>
              <a:rPr lang="es-ES" dirty="0" smtClean="0"/>
              <a:t> </a:t>
            </a:r>
            <a:r>
              <a:rPr lang="es-ES" dirty="0" err="1" smtClean="0"/>
              <a:t>image</a:t>
            </a:r>
            <a:r>
              <a:rPr lang="es-ES" dirty="0" smtClean="0"/>
              <a:t> </a:t>
            </a:r>
            <a:r>
              <a:rPr lang="es-ES" dirty="0" err="1" smtClean="0"/>
              <a:t>credit</a:t>
            </a:r>
            <a:r>
              <a:rPr lang="es-ES" dirty="0" smtClean="0"/>
              <a:t> (</a:t>
            </a:r>
            <a:r>
              <a:rPr lang="es-ES" dirty="0" err="1" smtClean="0"/>
              <a:t>Arial</a:t>
            </a:r>
            <a:r>
              <a:rPr lang="es-ES" dirty="0" smtClean="0"/>
              <a:t> 10, </a:t>
            </a:r>
            <a:r>
              <a:rPr lang="es-ES" dirty="0" err="1" smtClean="0"/>
              <a:t>italic</a:t>
            </a:r>
            <a:r>
              <a:rPr lang="es-ES" dirty="0" smtClean="0"/>
              <a:t>)</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anoramic">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2"/>
              </a:buBlip>
              <a:defRPr sz="3200" b="1">
                <a:solidFill>
                  <a:srgbClr val="FFD130"/>
                </a:solidFill>
                <a:latin typeface="Century Gothic" pitchFamily="34" charset="0"/>
                <a:cs typeface="Arial" pitchFamily="34" charset="0"/>
              </a:defRPr>
            </a:lvl1pPr>
          </a:lstStyle>
          <a:p>
            <a:r>
              <a:rPr lang="es-ES" dirty="0" err="1" smtClean="0"/>
              <a:t>Insert</a:t>
            </a:r>
            <a:r>
              <a:rPr lang="es-ES" dirty="0" smtClean="0"/>
              <a:t> </a:t>
            </a:r>
            <a:r>
              <a:rPr lang="es-ES" dirty="0" err="1" smtClean="0"/>
              <a:t>Title</a:t>
            </a:r>
            <a:r>
              <a:rPr lang="es-ES" dirty="0" smtClean="0"/>
              <a:t> (</a:t>
            </a:r>
            <a:r>
              <a:rPr lang="es-ES" dirty="0" err="1" smtClean="0"/>
              <a:t>Century</a:t>
            </a:r>
            <a:r>
              <a:rPr lang="es-ES" dirty="0" smtClean="0"/>
              <a:t> </a:t>
            </a:r>
            <a:r>
              <a:rPr lang="es-ES" dirty="0" err="1" smtClean="0"/>
              <a:t>Gothic</a:t>
            </a:r>
            <a:r>
              <a:rPr lang="es-ES" dirty="0" smtClean="0"/>
              <a:t> 32, </a:t>
            </a:r>
            <a:r>
              <a:rPr lang="es-ES" dirty="0" err="1" smtClean="0"/>
              <a:t>bold</a:t>
            </a:r>
            <a:r>
              <a:rPr lang="es-ES" dirty="0" smtClean="0"/>
              <a:t>)</a:t>
            </a:r>
            <a:endParaRPr lang="es-CL" dirty="0"/>
          </a:p>
        </p:txBody>
      </p:sp>
      <p:sp>
        <p:nvSpPr>
          <p:cNvPr id="5" name="4 Marcador de posición de imagen"/>
          <p:cNvSpPr>
            <a:spLocks noGrp="1"/>
          </p:cNvSpPr>
          <p:nvPr>
            <p:ph type="pic" sz="quarter" idx="10" hasCustomPrompt="1"/>
          </p:nvPr>
        </p:nvSpPr>
        <p:spPr>
          <a:xfrm>
            <a:off x="1471548"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2"/>
              </a:buBlip>
              <a:defRPr sz="1800" b="0">
                <a:solidFill>
                  <a:srgbClr val="006699"/>
                </a:solidFill>
              </a:defRPr>
            </a:lvl2pPr>
          </a:lstStyle>
          <a:p>
            <a:r>
              <a:rPr lang="es-CL" dirty="0" err="1" smtClean="0"/>
              <a:t>Insert</a:t>
            </a:r>
            <a:r>
              <a:rPr lang="es-CL" dirty="0" smtClean="0"/>
              <a:t> </a:t>
            </a:r>
            <a:r>
              <a:rPr lang="es-CL" dirty="0" err="1" smtClean="0"/>
              <a:t>image</a:t>
            </a:r>
            <a:r>
              <a:rPr lang="es-CL" dirty="0" smtClean="0"/>
              <a:t>: </a:t>
            </a:r>
            <a:r>
              <a:rPr lang="es-CL" dirty="0" err="1" smtClean="0"/>
              <a:t>Width</a:t>
            </a:r>
            <a:r>
              <a:rPr lang="es-CL" dirty="0" smtClean="0"/>
              <a:t>: 600 pixeles / </a:t>
            </a:r>
            <a:r>
              <a:rPr lang="es-CL" dirty="0" err="1" smtClean="0"/>
              <a:t>High</a:t>
            </a:r>
            <a:r>
              <a:rPr lang="es-CL" dirty="0" smtClean="0"/>
              <a:t>: 400 pixeles / </a:t>
            </a:r>
            <a:r>
              <a:rPr lang="es-CL" dirty="0" err="1" smtClean="0"/>
              <a:t>Resolution</a:t>
            </a:r>
            <a:r>
              <a:rPr lang="es-CL" dirty="0" smtClean="0"/>
              <a:t>: 72 </a:t>
            </a:r>
            <a:r>
              <a:rPr lang="es-CL" dirty="0" err="1" smtClean="0"/>
              <a:t>pixels</a:t>
            </a:r>
            <a:r>
              <a:rPr lang="es-CL" dirty="0" smtClean="0"/>
              <a:t>  /  </a:t>
            </a:r>
            <a:r>
              <a:rPr lang="es-CL" dirty="0" err="1" smtClean="0"/>
              <a:t>Formats</a:t>
            </a:r>
            <a:r>
              <a:rPr lang="es-CL" dirty="0" smtClean="0"/>
              <a:t>: .</a:t>
            </a:r>
            <a:r>
              <a:rPr lang="es-CL" dirty="0" err="1" smtClean="0"/>
              <a:t>jpg</a:t>
            </a:r>
            <a:r>
              <a:rPr lang="es-CL" dirty="0" smtClean="0"/>
              <a:t>, .</a:t>
            </a:r>
            <a:r>
              <a:rPr lang="es-CL" dirty="0" err="1" smtClean="0"/>
              <a:t>png</a:t>
            </a:r>
            <a:r>
              <a:rPr lang="es-CL" dirty="0" smtClean="0"/>
              <a:t>, .</a:t>
            </a:r>
            <a:r>
              <a:rPr lang="es-CL" dirty="0" err="1" smtClean="0"/>
              <a:t>gif</a:t>
            </a:r>
            <a:r>
              <a:rPr lang="es-CL" dirty="0" smtClean="0"/>
              <a:t>.</a:t>
            </a:r>
            <a:endParaRPr lang="es-CL" dirty="0"/>
          </a:p>
        </p:txBody>
      </p:sp>
      <p:sp>
        <p:nvSpPr>
          <p:cNvPr id="7" name="6 Marcador de texto"/>
          <p:cNvSpPr>
            <a:spLocks noGrp="1"/>
          </p:cNvSpPr>
          <p:nvPr>
            <p:ph type="body" sz="quarter" idx="11" hasCustomPrompt="1"/>
          </p:nvPr>
        </p:nvSpPr>
        <p:spPr>
          <a:xfrm>
            <a:off x="9922137" y="1404442"/>
            <a:ext cx="5249608" cy="6264000"/>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800"/>
              </a:spcAft>
              <a:buFontTx/>
              <a:buBlip>
                <a:blip r:embed="rId2"/>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err="1" smtClean="0"/>
              <a:t>Insert</a:t>
            </a:r>
            <a:r>
              <a:rPr lang="es-ES" dirty="0" smtClean="0"/>
              <a:t> </a:t>
            </a:r>
            <a:r>
              <a:rPr lang="es-ES" dirty="0" err="1" smtClean="0"/>
              <a:t>text</a:t>
            </a:r>
            <a:r>
              <a:rPr lang="es-ES" dirty="0" smtClean="0"/>
              <a:t> (</a:t>
            </a:r>
            <a:r>
              <a:rPr lang="es-ES" dirty="0" err="1" smtClean="0"/>
              <a:t>Arial</a:t>
            </a:r>
            <a:r>
              <a:rPr lang="es-ES" dirty="0" smtClean="0"/>
              <a:t>, normal, 19)</a:t>
            </a:r>
          </a:p>
          <a:p>
            <a:pPr lvl="1"/>
            <a:r>
              <a:rPr lang="es-ES" dirty="0" err="1" smtClean="0"/>
              <a:t>Second</a:t>
            </a:r>
            <a:r>
              <a:rPr lang="es-ES" dirty="0" smtClean="0"/>
              <a:t> </a:t>
            </a:r>
            <a:r>
              <a:rPr lang="es-ES" dirty="0" err="1" smtClean="0"/>
              <a:t>level</a:t>
            </a:r>
            <a:endParaRPr lang="es-ES" dirty="0" smtClean="0"/>
          </a:p>
        </p:txBody>
      </p:sp>
      <p:sp>
        <p:nvSpPr>
          <p:cNvPr id="9" name="8 Marcador de texto"/>
          <p:cNvSpPr>
            <a:spLocks noGrp="1"/>
          </p:cNvSpPr>
          <p:nvPr>
            <p:ph type="body" sz="quarter" idx="12" hasCustomPrompt="1"/>
          </p:nvPr>
        </p:nvSpPr>
        <p:spPr>
          <a:xfrm>
            <a:off x="1358908" y="7227412"/>
            <a:ext cx="8210839"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err="1" smtClean="0"/>
              <a:t>Insert</a:t>
            </a:r>
            <a:r>
              <a:rPr lang="es-ES" dirty="0" smtClean="0"/>
              <a:t> </a:t>
            </a:r>
            <a:r>
              <a:rPr lang="es-ES" dirty="0" err="1" smtClean="0"/>
              <a:t>image</a:t>
            </a:r>
            <a:r>
              <a:rPr lang="es-ES" dirty="0" smtClean="0"/>
              <a:t> </a:t>
            </a:r>
            <a:r>
              <a:rPr lang="es-ES" dirty="0" err="1" smtClean="0"/>
              <a:t>credit</a:t>
            </a:r>
            <a:r>
              <a:rPr lang="es-ES" dirty="0" smtClean="0"/>
              <a:t> (</a:t>
            </a:r>
            <a:r>
              <a:rPr lang="es-ES" dirty="0" err="1" smtClean="0"/>
              <a:t>Arial</a:t>
            </a:r>
            <a:r>
              <a:rPr lang="es-ES" dirty="0" smtClean="0"/>
              <a:t> 10, </a:t>
            </a:r>
            <a:r>
              <a:rPr lang="es-ES" dirty="0" err="1" smtClean="0"/>
              <a:t>italic</a:t>
            </a:r>
            <a:r>
              <a:rPr lang="es-ES" dirty="0" smtClean="0"/>
              <a:t>)</a:t>
            </a:r>
            <a:endParaRPr lang="es-CL"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age Panoramic">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2"/>
              </a:buBlip>
              <a:defRPr sz="3200" b="1">
                <a:solidFill>
                  <a:srgbClr val="FFD130"/>
                </a:solidFill>
                <a:latin typeface="Century Gothic" pitchFamily="34" charset="0"/>
                <a:cs typeface="Arial" pitchFamily="34" charset="0"/>
              </a:defRPr>
            </a:lvl1pPr>
          </a:lstStyle>
          <a:p>
            <a:r>
              <a:rPr lang="es-ES" dirty="0" err="1" smtClean="0"/>
              <a:t>Insert</a:t>
            </a:r>
            <a:r>
              <a:rPr lang="es-ES" dirty="0" smtClean="0"/>
              <a:t> </a:t>
            </a:r>
            <a:r>
              <a:rPr lang="es-ES" dirty="0" err="1" smtClean="0"/>
              <a:t>Title</a:t>
            </a:r>
            <a:r>
              <a:rPr lang="es-ES" dirty="0" smtClean="0"/>
              <a:t> (</a:t>
            </a:r>
            <a:r>
              <a:rPr lang="es-ES" dirty="0" err="1" smtClean="0"/>
              <a:t>Century</a:t>
            </a:r>
            <a:r>
              <a:rPr lang="es-ES" dirty="0" smtClean="0"/>
              <a:t> </a:t>
            </a:r>
            <a:r>
              <a:rPr lang="es-ES" dirty="0" err="1" smtClean="0"/>
              <a:t>Gothic</a:t>
            </a:r>
            <a:r>
              <a:rPr lang="es-ES" dirty="0" smtClean="0"/>
              <a:t> 32, </a:t>
            </a:r>
            <a:r>
              <a:rPr lang="es-ES" dirty="0" err="1" smtClean="0"/>
              <a:t>bold</a:t>
            </a:r>
            <a:r>
              <a:rPr lang="es-ES" dirty="0" smtClean="0"/>
              <a:t>)</a:t>
            </a:r>
            <a:endParaRPr lang="es-CL" dirty="0"/>
          </a:p>
        </p:txBody>
      </p:sp>
      <p:sp>
        <p:nvSpPr>
          <p:cNvPr id="5" name="4 Marcador de posición de imagen"/>
          <p:cNvSpPr>
            <a:spLocks noGrp="1"/>
          </p:cNvSpPr>
          <p:nvPr>
            <p:ph type="pic" sz="quarter" idx="10" hasCustomPrompt="1"/>
          </p:nvPr>
        </p:nvSpPr>
        <p:spPr>
          <a:xfrm>
            <a:off x="1471548" y="2780284"/>
            <a:ext cx="13700197" cy="4353239"/>
          </a:xfrm>
          <a:prstGeom prst="rect">
            <a:avLst/>
          </a:prstGeom>
        </p:spPr>
        <p:txBody>
          <a:bodyPr lIns="162589" tIns="81295" rIns="162589" bIns="81295"/>
          <a:lstStyle>
            <a:lvl1pPr marL="0" marR="0" indent="0" algn="l" defTabSz="1625895" rtl="0" eaLnBrk="1" fontAlgn="auto" latinLnBrk="0" hangingPunct="1">
              <a:lnSpc>
                <a:spcPct val="100000"/>
              </a:lnSpc>
              <a:spcBef>
                <a:spcPct val="20000"/>
              </a:spcBef>
              <a:spcAft>
                <a:spcPts val="0"/>
              </a:spcAft>
              <a:buClrTx/>
              <a:buSzTx/>
              <a:buFontTx/>
              <a:buNone/>
              <a:tabLst/>
              <a:defRPr sz="1800" baseline="0">
                <a:solidFill>
                  <a:srgbClr val="006699"/>
                </a:solidFill>
              </a:defRPr>
            </a:lvl1pPr>
            <a:lvl2pPr marL="508092" indent="-508092">
              <a:buFontTx/>
              <a:buBlip>
                <a:blip r:embed="rId2"/>
              </a:buBlip>
              <a:defRPr sz="1800" b="0">
                <a:solidFill>
                  <a:srgbClr val="006699"/>
                </a:solidFill>
              </a:defRPr>
            </a:lvl2pPr>
          </a:lstStyle>
          <a:p>
            <a:r>
              <a:rPr lang="es-CL" dirty="0" err="1" smtClean="0"/>
              <a:t>Insert</a:t>
            </a:r>
            <a:r>
              <a:rPr lang="es-CL" dirty="0" smtClean="0"/>
              <a:t> </a:t>
            </a:r>
            <a:r>
              <a:rPr lang="es-CL" dirty="0" err="1" smtClean="0"/>
              <a:t>image</a:t>
            </a:r>
            <a:r>
              <a:rPr lang="es-CL" dirty="0" smtClean="0"/>
              <a:t>: </a:t>
            </a:r>
            <a:r>
              <a:rPr lang="es-CL" dirty="0" err="1" smtClean="0"/>
              <a:t>Width</a:t>
            </a:r>
            <a:r>
              <a:rPr lang="es-CL" dirty="0" smtClean="0"/>
              <a:t>: 1000 pixeles / </a:t>
            </a:r>
            <a:r>
              <a:rPr lang="es-CL" dirty="0" err="1" smtClean="0"/>
              <a:t>High</a:t>
            </a:r>
            <a:r>
              <a:rPr lang="es-CL" dirty="0" smtClean="0"/>
              <a:t>: 350 pixeles / </a:t>
            </a:r>
            <a:r>
              <a:rPr lang="es-CL" dirty="0" err="1" smtClean="0"/>
              <a:t>Resolution</a:t>
            </a:r>
            <a:r>
              <a:rPr lang="es-CL" dirty="0" smtClean="0"/>
              <a:t>: 72 </a:t>
            </a:r>
            <a:r>
              <a:rPr lang="es-CL" dirty="0" err="1" smtClean="0"/>
              <a:t>pixels</a:t>
            </a:r>
            <a:r>
              <a:rPr lang="es-CL" dirty="0" smtClean="0"/>
              <a:t>  /  </a:t>
            </a:r>
            <a:r>
              <a:rPr lang="es-CL" dirty="0" err="1" smtClean="0"/>
              <a:t>Formats</a:t>
            </a:r>
            <a:r>
              <a:rPr lang="es-CL" dirty="0" smtClean="0"/>
              <a:t>: .</a:t>
            </a:r>
            <a:r>
              <a:rPr lang="es-CL" dirty="0" err="1" smtClean="0"/>
              <a:t>jpg</a:t>
            </a:r>
            <a:r>
              <a:rPr lang="es-CL" dirty="0" smtClean="0"/>
              <a:t>, .</a:t>
            </a:r>
            <a:r>
              <a:rPr lang="es-CL" dirty="0" err="1" smtClean="0"/>
              <a:t>png</a:t>
            </a:r>
            <a:r>
              <a:rPr lang="es-CL" dirty="0" smtClean="0"/>
              <a:t>, .</a:t>
            </a:r>
            <a:r>
              <a:rPr lang="es-CL" dirty="0" err="1" smtClean="0"/>
              <a:t>gif</a:t>
            </a:r>
            <a:r>
              <a:rPr lang="es-CL" dirty="0" smtClean="0"/>
              <a:t>.</a:t>
            </a:r>
          </a:p>
        </p:txBody>
      </p:sp>
      <p:sp>
        <p:nvSpPr>
          <p:cNvPr id="7" name="6 Marcador de texto"/>
          <p:cNvSpPr>
            <a:spLocks noGrp="1"/>
          </p:cNvSpPr>
          <p:nvPr>
            <p:ph type="body" sz="quarter" idx="11" hasCustomPrompt="1"/>
          </p:nvPr>
        </p:nvSpPr>
        <p:spPr>
          <a:xfrm>
            <a:off x="1471548" y="1499919"/>
            <a:ext cx="13700197" cy="1024292"/>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067"/>
              </a:spcAft>
              <a:buFontTx/>
              <a:buBlip>
                <a:blip r:embed="rId2"/>
              </a:buBlip>
              <a:defRPr sz="2100">
                <a:solidFill>
                  <a:srgbClr val="006699"/>
                </a:solidFill>
                <a:latin typeface="+mj-lt"/>
              </a:defRPr>
            </a:lvl2pPr>
            <a:lvl3pPr marL="959729" indent="-406474" algn="l">
              <a:spcBef>
                <a:spcPts val="0"/>
              </a:spcBef>
              <a:spcAft>
                <a:spcPts val="1067"/>
              </a:spcAft>
              <a:defRPr sz="21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err="1" smtClean="0"/>
              <a:t>Insert</a:t>
            </a:r>
            <a:r>
              <a:rPr lang="es-ES" dirty="0" smtClean="0"/>
              <a:t> </a:t>
            </a:r>
            <a:r>
              <a:rPr lang="es-ES" dirty="0" err="1" smtClean="0"/>
              <a:t>text</a:t>
            </a:r>
            <a:r>
              <a:rPr lang="es-ES" dirty="0" smtClean="0"/>
              <a:t> (</a:t>
            </a:r>
            <a:r>
              <a:rPr lang="es-ES" dirty="0" err="1" smtClean="0"/>
              <a:t>Arial</a:t>
            </a:r>
            <a:r>
              <a:rPr lang="es-ES" dirty="0" smtClean="0"/>
              <a:t>, normal, 19)</a:t>
            </a:r>
          </a:p>
          <a:p>
            <a:pPr lvl="1"/>
            <a:r>
              <a:rPr lang="es-ES" dirty="0" err="1" smtClean="0"/>
              <a:t>Second</a:t>
            </a:r>
            <a:r>
              <a:rPr lang="es-ES" dirty="0" smtClean="0"/>
              <a:t> </a:t>
            </a:r>
            <a:r>
              <a:rPr lang="es-ES" dirty="0" err="1" smtClean="0"/>
              <a:t>level</a:t>
            </a:r>
            <a:endParaRPr lang="es-ES" dirty="0" smtClean="0"/>
          </a:p>
        </p:txBody>
      </p:sp>
      <p:sp>
        <p:nvSpPr>
          <p:cNvPr id="9" name="8 Marcador de texto"/>
          <p:cNvSpPr>
            <a:spLocks noGrp="1"/>
          </p:cNvSpPr>
          <p:nvPr>
            <p:ph type="body" sz="quarter" idx="12" hasCustomPrompt="1"/>
          </p:nvPr>
        </p:nvSpPr>
        <p:spPr>
          <a:xfrm>
            <a:off x="1341806" y="7227412"/>
            <a:ext cx="13844565"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smtClean="0"/>
              <a:t>Haga clic para insertar pie de imagen (</a:t>
            </a:r>
            <a:r>
              <a:rPr lang="es-ES" dirty="0" err="1" smtClean="0"/>
              <a:t>Arial</a:t>
            </a:r>
            <a:r>
              <a:rPr lang="es-ES" dirty="0" smtClean="0"/>
              <a:t> 10, cursiva) Dato: Ponga el nombre de la imagen insertada, describa su origen y la fecha de captura.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ortada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ortada1">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1625895" rtl="0" eaLnBrk="1" latinLnBrk="0" hangingPunct="1">
        <a:spcBef>
          <a:spcPct val="0"/>
        </a:spcBef>
        <a:buNone/>
        <a:defRPr sz="7800" kern="1200">
          <a:solidFill>
            <a:schemeClr val="tx1"/>
          </a:solidFill>
          <a:latin typeface="+mj-lt"/>
          <a:ea typeface="+mj-ea"/>
          <a:cs typeface="+mj-cs"/>
        </a:defRPr>
      </a:lvl1pPr>
    </p:titleStyle>
    <p:bodyStyle>
      <a:lvl1pPr marL="609710" indent="-609710" algn="l" defTabSz="1625895"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1039" indent="-508092" algn="l" defTabSz="1625895"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32368" indent="-406474" algn="l" defTabSz="1625895"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45316"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58263"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71210"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84158"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97105"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10052"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s-CL"/>
      </a:defPPr>
      <a:lvl1pPr marL="0" algn="l" defTabSz="1625895" rtl="0" eaLnBrk="1" latinLnBrk="0" hangingPunct="1">
        <a:defRPr sz="3200" kern="1200">
          <a:solidFill>
            <a:schemeClr val="tx1"/>
          </a:solidFill>
          <a:latin typeface="+mn-lt"/>
          <a:ea typeface="+mn-ea"/>
          <a:cs typeface="+mn-cs"/>
        </a:defRPr>
      </a:lvl1pPr>
      <a:lvl2pPr marL="812947" algn="l" defTabSz="1625895" rtl="0" eaLnBrk="1" latinLnBrk="0" hangingPunct="1">
        <a:defRPr sz="3200" kern="1200">
          <a:solidFill>
            <a:schemeClr val="tx1"/>
          </a:solidFill>
          <a:latin typeface="+mn-lt"/>
          <a:ea typeface="+mn-ea"/>
          <a:cs typeface="+mn-cs"/>
        </a:defRPr>
      </a:lvl2pPr>
      <a:lvl3pPr marL="1625895" algn="l" defTabSz="1625895" rtl="0" eaLnBrk="1" latinLnBrk="0" hangingPunct="1">
        <a:defRPr sz="3200" kern="1200">
          <a:solidFill>
            <a:schemeClr val="tx1"/>
          </a:solidFill>
          <a:latin typeface="+mn-lt"/>
          <a:ea typeface="+mn-ea"/>
          <a:cs typeface="+mn-cs"/>
        </a:defRPr>
      </a:lvl3pPr>
      <a:lvl4pPr marL="2438842" algn="l" defTabSz="1625895" rtl="0" eaLnBrk="1" latinLnBrk="0" hangingPunct="1">
        <a:defRPr sz="3200" kern="1200">
          <a:solidFill>
            <a:schemeClr val="tx1"/>
          </a:solidFill>
          <a:latin typeface="+mn-lt"/>
          <a:ea typeface="+mn-ea"/>
          <a:cs typeface="+mn-cs"/>
        </a:defRPr>
      </a:lvl4pPr>
      <a:lvl5pPr marL="3251789" algn="l" defTabSz="1625895" rtl="0" eaLnBrk="1" latinLnBrk="0" hangingPunct="1">
        <a:defRPr sz="3200" kern="1200">
          <a:solidFill>
            <a:schemeClr val="tx1"/>
          </a:solidFill>
          <a:latin typeface="+mn-lt"/>
          <a:ea typeface="+mn-ea"/>
          <a:cs typeface="+mn-cs"/>
        </a:defRPr>
      </a:lvl5pPr>
      <a:lvl6pPr marL="4064737" algn="l" defTabSz="1625895" rtl="0" eaLnBrk="1" latinLnBrk="0" hangingPunct="1">
        <a:defRPr sz="3200" kern="1200">
          <a:solidFill>
            <a:schemeClr val="tx1"/>
          </a:solidFill>
          <a:latin typeface="+mn-lt"/>
          <a:ea typeface="+mn-ea"/>
          <a:cs typeface="+mn-cs"/>
        </a:defRPr>
      </a:lvl6pPr>
      <a:lvl7pPr marL="4877684" algn="l" defTabSz="1625895" rtl="0" eaLnBrk="1" latinLnBrk="0" hangingPunct="1">
        <a:defRPr sz="3200" kern="1200">
          <a:solidFill>
            <a:schemeClr val="tx1"/>
          </a:solidFill>
          <a:latin typeface="+mn-lt"/>
          <a:ea typeface="+mn-ea"/>
          <a:cs typeface="+mn-cs"/>
        </a:defRPr>
      </a:lvl7pPr>
      <a:lvl8pPr marL="5690631" algn="l" defTabSz="1625895" rtl="0" eaLnBrk="1" latinLnBrk="0" hangingPunct="1">
        <a:defRPr sz="3200" kern="1200">
          <a:solidFill>
            <a:schemeClr val="tx1"/>
          </a:solidFill>
          <a:latin typeface="+mn-lt"/>
          <a:ea typeface="+mn-ea"/>
          <a:cs typeface="+mn-cs"/>
        </a:defRPr>
      </a:lvl8pPr>
      <a:lvl9pPr marL="6503579" algn="l" defTabSz="1625895"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2.png"/><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2.pn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Views of </a:t>
            </a:r>
            <a:r>
              <a:rPr lang="en-US" sz="1000" b="1" i="1" dirty="0" err="1" smtClean="0">
                <a:solidFill>
                  <a:srgbClr val="006699"/>
                </a:solidFill>
              </a:rPr>
              <a:t>Centaurus</a:t>
            </a:r>
            <a:r>
              <a:rPr lang="en-US" sz="1000" b="1" i="1" dirty="0" smtClean="0">
                <a:solidFill>
                  <a:srgbClr val="006699"/>
                </a:solidFill>
              </a:rPr>
              <a:t> A galaxy in different wavelengths.</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32"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View of </a:t>
            </a:r>
            <a:r>
              <a:rPr lang="es-CL" sz="1000" b="1" i="1" dirty="0" err="1" smtClean="0">
                <a:solidFill>
                  <a:srgbClr val="006699"/>
                </a:solidFill>
              </a:rPr>
              <a:t>Centaurus</a:t>
            </a:r>
            <a:r>
              <a:rPr lang="es-CL" sz="1000" b="1" i="1" dirty="0" smtClean="0">
                <a:solidFill>
                  <a:srgbClr val="006699"/>
                </a:solidFill>
              </a:rPr>
              <a:t> A </a:t>
            </a:r>
            <a:r>
              <a:rPr lang="es-CL" sz="1000" b="1" i="1" dirty="0" err="1" smtClean="0">
                <a:solidFill>
                  <a:srgbClr val="006699"/>
                </a:solidFill>
              </a:rPr>
              <a:t>galaxy</a:t>
            </a:r>
            <a:r>
              <a:rPr lang="es-CL" sz="1000" b="1" i="1" dirty="0" smtClean="0">
                <a:solidFill>
                  <a:srgbClr val="006699"/>
                </a:solidFill>
              </a:rPr>
              <a:t> </a:t>
            </a:r>
            <a:r>
              <a:rPr lang="es-CL" sz="1000" b="1" i="1" dirty="0" err="1" smtClean="0">
                <a:solidFill>
                  <a:srgbClr val="006699"/>
                </a:solidFill>
              </a:rPr>
              <a:t>view</a:t>
            </a:r>
            <a:r>
              <a:rPr lang="es-CL" sz="1000" b="1" i="1" dirty="0" smtClean="0">
                <a:solidFill>
                  <a:srgbClr val="006699"/>
                </a:solidFill>
              </a:rPr>
              <a:t> in </a:t>
            </a:r>
            <a:r>
              <a:rPr lang="es-CL" sz="1000" b="1" i="1" dirty="0" err="1" smtClean="0">
                <a:solidFill>
                  <a:srgbClr val="006699"/>
                </a:solidFill>
              </a:rPr>
              <a:t>millimeter</a:t>
            </a:r>
            <a:r>
              <a:rPr lang="es-CL" sz="1000" b="1" i="1" dirty="0" smtClean="0">
                <a:solidFill>
                  <a:srgbClr val="006699"/>
                </a:solidFill>
              </a:rPr>
              <a:t> and </a:t>
            </a:r>
            <a:r>
              <a:rPr lang="es-CL" sz="1000" b="1" i="1" dirty="0" err="1" smtClean="0">
                <a:solidFill>
                  <a:srgbClr val="006699"/>
                </a:solidFill>
              </a:rPr>
              <a:t>submillimeter</a:t>
            </a:r>
            <a:r>
              <a:rPr lang="es-CL" sz="1000" b="1" i="1" dirty="0" smtClean="0">
                <a:solidFill>
                  <a:srgbClr val="006699"/>
                </a:solidFill>
              </a:rPr>
              <a:t> radio </a:t>
            </a:r>
            <a:r>
              <a:rPr lang="es-CL" sz="1000" b="1" i="1" dirty="0" err="1" smtClean="0">
                <a:solidFill>
                  <a:srgbClr val="006699"/>
                </a:solidFill>
              </a:rPr>
              <a:t>wavelength</a:t>
            </a:r>
            <a:r>
              <a:rPr lang="es-CL" sz="1000" b="1" i="1" dirty="0" smtClean="0">
                <a:solidFill>
                  <a:srgbClr val="006699"/>
                </a:solidFill>
              </a:rPr>
              <a:t> </a:t>
            </a:r>
            <a:r>
              <a:rPr lang="es-CL" sz="1000" b="1" i="1" dirty="0" err="1" smtClean="0">
                <a:solidFill>
                  <a:srgbClr val="006699"/>
                </a:solidFill>
              </a:rPr>
              <a:t>from</a:t>
            </a:r>
            <a:r>
              <a:rPr lang="es-CL" sz="1000" b="1" i="1" dirty="0" smtClean="0">
                <a:solidFill>
                  <a:srgbClr val="006699"/>
                </a:solidFill>
              </a:rPr>
              <a:t> ALMA radio </a:t>
            </a:r>
            <a:r>
              <a:rPr lang="es-CL" sz="1000" b="1" i="1" dirty="0" err="1" smtClean="0">
                <a:solidFill>
                  <a:srgbClr val="006699"/>
                </a:solidFill>
              </a:rPr>
              <a:t>telescope</a:t>
            </a:r>
            <a:r>
              <a:rPr lang="es-CL" sz="1000" b="1" i="1" dirty="0" smtClean="0">
                <a:solidFill>
                  <a:srgbClr val="006699"/>
                </a:solidFill>
              </a:rPr>
              <a:t>.</a:t>
            </a:r>
          </a:p>
          <a:p>
            <a:pPr lvl="0">
              <a:spcAft>
                <a:spcPts val="300"/>
              </a:spcAft>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What can we see in the Universe today</a:t>
            </a:r>
            <a:r>
              <a:rPr lang="es-CL" dirty="0" smtClean="0"/>
              <a:t>?</a:t>
            </a:r>
            <a:endParaRPr lang="es-CL" dirty="0"/>
          </a:p>
        </p:txBody>
      </p:sp>
      <p:pic>
        <p:nvPicPr>
          <p:cNvPr id="10" name="9 Marcador de posición de imagen" descr="Portada_2012_C.png"/>
          <p:cNvPicPr>
            <a:picLocks noGrp="1" noChangeAspect="1"/>
          </p:cNvPicPr>
          <p:nvPr>
            <p:ph type="pic" sz="quarter" idx="10"/>
          </p:nvPr>
        </p:nvPicPr>
        <p:blipFill>
          <a:blip r:embed="rId3" cstate="print"/>
          <a:srcRect t="209" b="209"/>
          <a:stretch>
            <a:fillRect/>
          </a:stretch>
        </p:blipFill>
        <p:spPr>
          <a:xfrm>
            <a:off x="1490400" y="1501200"/>
            <a:ext cx="8066471" cy="5633604"/>
          </a:xfrm>
        </p:spPr>
      </p:pic>
      <p:sp>
        <p:nvSpPr>
          <p:cNvPr id="8" name="7 Marcador de texto"/>
          <p:cNvSpPr>
            <a:spLocks noGrp="1"/>
          </p:cNvSpPr>
          <p:nvPr>
            <p:ph type="body" sz="quarter" idx="11"/>
          </p:nvPr>
        </p:nvSpPr>
        <p:spPr>
          <a:xfrm>
            <a:off x="9921600" y="1404000"/>
            <a:ext cx="5249608" cy="6336704"/>
          </a:xfrm>
        </p:spPr>
        <p:txBody>
          <a:bodyPr/>
          <a:lstStyle/>
          <a:p>
            <a:r>
              <a:rPr lang="en-US" sz="1900" b="1" kern="1200" dirty="0" smtClean="0">
                <a:solidFill>
                  <a:srgbClr val="006699"/>
                </a:solidFill>
                <a:latin typeface="+mj-lt"/>
                <a:ea typeface="+mn-ea"/>
                <a:cs typeface="+mn-cs"/>
              </a:rPr>
              <a:t>Scientific technological development</a:t>
            </a:r>
            <a:r>
              <a:rPr lang="en-US" sz="1900" b="0" kern="1200" dirty="0" smtClean="0">
                <a:solidFill>
                  <a:srgbClr val="006699"/>
                </a:solidFill>
                <a:latin typeface="+mj-lt"/>
                <a:ea typeface="+mn-ea"/>
                <a:cs typeface="+mn-cs"/>
              </a:rPr>
              <a:t> today allows scientists to design equipment that </a:t>
            </a:r>
            <a:r>
              <a:rPr lang="en-US" sz="1900" b="1" kern="1200" dirty="0" smtClean="0">
                <a:solidFill>
                  <a:srgbClr val="006699"/>
                </a:solidFill>
                <a:latin typeface="+mj-lt"/>
                <a:ea typeface="+mn-ea"/>
                <a:cs typeface="+mn-cs"/>
              </a:rPr>
              <a:t>can capture a wider range of wavelengths</a:t>
            </a:r>
            <a:r>
              <a:rPr lang="es-CL" dirty="0" smtClean="0"/>
              <a:t>.</a:t>
            </a:r>
          </a:p>
          <a:p>
            <a:pPr>
              <a:buBlip>
                <a:blip r:embed="rId4"/>
              </a:buBlip>
            </a:pPr>
            <a:r>
              <a:rPr lang="en-US" sz="1900" b="1" kern="1200" dirty="0" smtClean="0">
                <a:solidFill>
                  <a:srgbClr val="006699"/>
                </a:solidFill>
                <a:latin typeface="+mj-lt"/>
                <a:ea typeface="+mn-ea"/>
                <a:cs typeface="+mn-cs"/>
              </a:rPr>
              <a:t>Optical telescopes</a:t>
            </a:r>
            <a:r>
              <a:rPr lang="en-US" sz="1900" b="0" kern="1200" dirty="0" smtClean="0">
                <a:solidFill>
                  <a:srgbClr val="006699"/>
                </a:solidFill>
                <a:latin typeface="+mj-lt"/>
                <a:ea typeface="+mn-ea"/>
                <a:cs typeface="+mn-cs"/>
              </a:rPr>
              <a:t>, which observe the light of the stars and hot gas emission</a:t>
            </a:r>
            <a:r>
              <a:rPr lang="es-CL" dirty="0" smtClean="0"/>
              <a:t>.</a:t>
            </a:r>
          </a:p>
          <a:p>
            <a:pPr>
              <a:buBlip>
                <a:blip r:embed="rId4"/>
              </a:buBlip>
            </a:pPr>
            <a:r>
              <a:rPr lang="en-US" sz="1900" b="1" kern="1200" dirty="0" smtClean="0">
                <a:solidFill>
                  <a:srgbClr val="006699"/>
                </a:solidFill>
                <a:latin typeface="+mj-lt"/>
                <a:ea typeface="+mn-ea"/>
                <a:cs typeface="+mn-cs"/>
              </a:rPr>
              <a:t>Ultraviolet and X-Ray </a:t>
            </a:r>
            <a:r>
              <a:rPr lang="en-US" sz="1900" b="0" kern="1200" dirty="0" smtClean="0">
                <a:solidFill>
                  <a:srgbClr val="006699"/>
                </a:solidFill>
                <a:latin typeface="+mj-lt"/>
                <a:ea typeface="+mn-ea"/>
                <a:cs typeface="+mn-cs"/>
              </a:rPr>
              <a:t>observatories that study very hot gas and ultra energetic emission</a:t>
            </a:r>
            <a:r>
              <a:rPr lang="es-CL" dirty="0" smtClean="0"/>
              <a:t>.</a:t>
            </a:r>
          </a:p>
          <a:p>
            <a:pPr>
              <a:buBlip>
                <a:blip r:embed="rId4"/>
              </a:buBlip>
            </a:pPr>
            <a:r>
              <a:rPr lang="en-US" sz="1900" b="1" kern="1200" dirty="0" smtClean="0">
                <a:solidFill>
                  <a:srgbClr val="006699"/>
                </a:solidFill>
                <a:latin typeface="+mj-lt"/>
                <a:ea typeface="+mn-ea"/>
                <a:cs typeface="+mn-cs"/>
              </a:rPr>
              <a:t>Infrared light </a:t>
            </a:r>
            <a:r>
              <a:rPr lang="en-US" sz="1900" b="0" kern="1200" dirty="0" smtClean="0">
                <a:solidFill>
                  <a:srgbClr val="006699"/>
                </a:solidFill>
                <a:latin typeface="+mj-lt"/>
                <a:ea typeface="+mn-ea"/>
                <a:cs typeface="+mn-cs"/>
              </a:rPr>
              <a:t>observatories that study warm and hot dust</a:t>
            </a:r>
            <a:r>
              <a:rPr lang="es-CL" dirty="0" smtClean="0"/>
              <a:t>.</a:t>
            </a:r>
          </a:p>
          <a:p>
            <a:pPr>
              <a:buBlip>
                <a:blip r:embed="rId4"/>
              </a:buBlip>
            </a:pPr>
            <a:r>
              <a:rPr lang="en-US" sz="1900" b="1" kern="1200" dirty="0" smtClean="0">
                <a:solidFill>
                  <a:srgbClr val="006699"/>
                </a:solidFill>
                <a:latin typeface="+mj-lt"/>
                <a:ea typeface="+mn-ea"/>
                <a:cs typeface="+mn-cs"/>
              </a:rPr>
              <a:t>Radio telescopes </a:t>
            </a:r>
            <a:r>
              <a:rPr lang="en-US" sz="1900" b="0" kern="1200" dirty="0" smtClean="0">
                <a:solidFill>
                  <a:srgbClr val="006699"/>
                </a:solidFill>
                <a:latin typeface="+mj-lt"/>
                <a:ea typeface="+mn-ea"/>
                <a:cs typeface="+mn-cs"/>
              </a:rPr>
              <a:t>that capture radio emissions from warm and cold matter</a:t>
            </a:r>
            <a:r>
              <a:rPr lang="es-CL" dirty="0" smtClean="0"/>
              <a:t>.</a:t>
            </a:r>
          </a:p>
          <a:p>
            <a:r>
              <a:rPr lang="en-US" sz="1900" b="1" kern="1200" dirty="0" smtClean="0">
                <a:solidFill>
                  <a:srgbClr val="006699"/>
                </a:solidFill>
                <a:latin typeface="+mj-lt"/>
                <a:ea typeface="+mn-ea"/>
                <a:cs typeface="+mn-cs"/>
              </a:rPr>
              <a:t>ALMA observes </a:t>
            </a:r>
            <a:r>
              <a:rPr lang="en-US" sz="1900" b="1" kern="1200" dirty="0" err="1" smtClean="0">
                <a:solidFill>
                  <a:srgbClr val="006699"/>
                </a:solidFill>
                <a:latin typeface="+mj-lt"/>
                <a:ea typeface="+mn-ea"/>
                <a:cs typeface="+mn-cs"/>
              </a:rPr>
              <a:t>millimetric</a:t>
            </a:r>
            <a:r>
              <a:rPr lang="en-US" sz="1900" b="1" kern="1200" dirty="0" smtClean="0">
                <a:solidFill>
                  <a:srgbClr val="006699"/>
                </a:solidFill>
                <a:latin typeface="+mj-lt"/>
                <a:ea typeface="+mn-ea"/>
                <a:cs typeface="+mn-cs"/>
              </a:rPr>
              <a:t> and </a:t>
            </a:r>
            <a:r>
              <a:rPr lang="en-US" sz="1900" b="1" kern="1200" dirty="0" err="1" smtClean="0">
                <a:solidFill>
                  <a:srgbClr val="006699"/>
                </a:solidFill>
                <a:latin typeface="+mj-lt"/>
                <a:ea typeface="+mn-ea"/>
                <a:cs typeface="+mn-cs"/>
              </a:rPr>
              <a:t>submillimetric</a:t>
            </a:r>
            <a:r>
              <a:rPr lang="en-US" sz="1900" b="1" kern="1200" dirty="0" smtClean="0">
                <a:solidFill>
                  <a:srgbClr val="006699"/>
                </a:solidFill>
                <a:latin typeface="+mj-lt"/>
                <a:ea typeface="+mn-ea"/>
                <a:cs typeface="+mn-cs"/>
              </a:rPr>
              <a:t> radio wavelengths</a:t>
            </a:r>
            <a:r>
              <a:rPr lang="es-CL" dirty="0" smtClean="0"/>
              <a:t>.</a:t>
            </a:r>
          </a:p>
        </p:txBody>
      </p:sp>
      <p:pic>
        <p:nvPicPr>
          <p:cNvPr id="7" name="9 Marcador de posición de imagen" descr="Portada_2012_C.png"/>
          <p:cNvPicPr>
            <a:picLocks noChangeAspect="1"/>
          </p:cNvPicPr>
          <p:nvPr/>
        </p:nvPicPr>
        <p:blipFill>
          <a:blip r:embed="rId5" cstate="print"/>
          <a:stretch>
            <a:fillRect/>
          </a:stretch>
        </p:blipFill>
        <p:spPr>
          <a:xfrm>
            <a:off x="1490400" y="1501200"/>
            <a:ext cx="8031691" cy="5633603"/>
          </a:xfrm>
          <a:prstGeom prst="rect">
            <a:avLst/>
          </a:prstGeom>
        </p:spPr>
      </p:pic>
      <p:pic>
        <p:nvPicPr>
          <p:cNvPr id="14" name="9 Marcador de posición de imagen" descr="Portada_2012_C.png"/>
          <p:cNvPicPr>
            <a:picLocks noChangeAspect="1"/>
          </p:cNvPicPr>
          <p:nvPr/>
        </p:nvPicPr>
        <p:blipFill>
          <a:blip r:embed="rId6" cstate="print"/>
          <a:stretch>
            <a:fillRect/>
          </a:stretch>
        </p:blipFill>
        <p:spPr>
          <a:xfrm>
            <a:off x="1490400" y="1501200"/>
            <a:ext cx="8031689" cy="5633601"/>
          </a:xfrm>
          <a:prstGeom prst="rect">
            <a:avLst/>
          </a:prstGeom>
        </p:spPr>
      </p:pic>
      <p:pic>
        <p:nvPicPr>
          <p:cNvPr id="13" name="9 Marcador de posición de imagen" descr="Portada_2012_C.png"/>
          <p:cNvPicPr>
            <a:picLocks noChangeAspect="1"/>
          </p:cNvPicPr>
          <p:nvPr/>
        </p:nvPicPr>
        <p:blipFill>
          <a:blip r:embed="rId7" cstate="print"/>
          <a:stretch>
            <a:fillRect/>
          </a:stretch>
        </p:blipFill>
        <p:spPr>
          <a:xfrm>
            <a:off x="1490400" y="1501200"/>
            <a:ext cx="8031689" cy="5633602"/>
          </a:xfrm>
          <a:prstGeom prst="rect">
            <a:avLst/>
          </a:prstGeom>
        </p:spPr>
      </p:pic>
      <p:pic>
        <p:nvPicPr>
          <p:cNvPr id="12" name="9 Marcador de posición de imagen" descr="Portada_2012_C.png"/>
          <p:cNvPicPr>
            <a:picLocks noChangeAspect="1"/>
          </p:cNvPicPr>
          <p:nvPr/>
        </p:nvPicPr>
        <p:blipFill>
          <a:blip r:embed="rId8" cstate="print"/>
          <a:stretch>
            <a:fillRect/>
          </a:stretch>
        </p:blipFill>
        <p:spPr>
          <a:xfrm>
            <a:off x="1490400" y="1501200"/>
            <a:ext cx="8031690" cy="5633602"/>
          </a:xfrm>
          <a:prstGeom prst="rect">
            <a:avLst/>
          </a:prstGeom>
        </p:spPr>
      </p:pic>
      <p:pic>
        <p:nvPicPr>
          <p:cNvPr id="11" name="9 Marcador de posición de imagen" descr="Portada_2012_C.png"/>
          <p:cNvPicPr>
            <a:picLocks noChangeAspect="1"/>
          </p:cNvPicPr>
          <p:nvPr/>
        </p:nvPicPr>
        <p:blipFill>
          <a:blip r:embed="rId9" cstate="print"/>
          <a:stretch>
            <a:fillRect/>
          </a:stretch>
        </p:blipFill>
        <p:spPr>
          <a:xfrm>
            <a:off x="1490400" y="1501200"/>
            <a:ext cx="8031690" cy="5633603"/>
          </a:xfrm>
          <a:prstGeom prst="rect">
            <a:avLst/>
          </a:prstGeom>
        </p:spPr>
      </p:pic>
      <p:pic>
        <p:nvPicPr>
          <p:cNvPr id="15" name="9 Marcador de posición de imagen" descr="Portada_2012_C.png"/>
          <p:cNvPicPr>
            <a:picLocks noChangeAspect="1"/>
          </p:cNvPicPr>
          <p:nvPr/>
        </p:nvPicPr>
        <p:blipFill>
          <a:blip r:embed="rId10" cstate="print"/>
          <a:stretch>
            <a:fillRect/>
          </a:stretch>
        </p:blipFill>
        <p:spPr>
          <a:xfrm>
            <a:off x="1490400" y="1501200"/>
            <a:ext cx="8031689" cy="5633601"/>
          </a:xfrm>
          <a:prstGeom prst="rect">
            <a:avLst/>
          </a:prstGeom>
        </p:spPr>
      </p:pic>
      <p:sp>
        <p:nvSpPr>
          <p:cNvPr id="21" name="20 Marcador de texto"/>
          <p:cNvSpPr>
            <a:spLocks noGrp="1"/>
          </p:cNvSpPr>
          <p:nvPr>
            <p:ph type="body" sz="quarter" idx="12"/>
          </p:nvPr>
        </p:nvSpPr>
        <p:spPr>
          <a:xfrm>
            <a:off x="1360800" y="7228800"/>
            <a:ext cx="8210839" cy="513734"/>
          </a:xfrm>
        </p:spPr>
        <p:txBody>
          <a:bodyPr/>
          <a:lstStyle/>
          <a:p>
            <a:r>
              <a:rPr lang="en-US" b="1" dirty="0" smtClean="0"/>
              <a:t>View of </a:t>
            </a:r>
            <a:r>
              <a:rPr lang="en-US" b="1" dirty="0" err="1" smtClean="0"/>
              <a:t>Centaurus</a:t>
            </a:r>
            <a:r>
              <a:rPr lang="en-US" b="1" dirty="0" smtClean="0"/>
              <a:t> A galaxy in visible light wavelength from La </a:t>
            </a:r>
            <a:r>
              <a:rPr lang="en-US" b="1" dirty="0" err="1" smtClean="0"/>
              <a:t>Silla</a:t>
            </a:r>
            <a:r>
              <a:rPr lang="en-US" b="1" dirty="0" smtClean="0"/>
              <a:t> telescope.</a:t>
            </a:r>
          </a:p>
          <a:p>
            <a:r>
              <a:rPr lang="en-US" dirty="0" smtClean="0"/>
              <a:t>Credit: La </a:t>
            </a:r>
            <a:r>
              <a:rPr lang="en-US" dirty="0" err="1" smtClean="0"/>
              <a:t>Silla</a:t>
            </a:r>
            <a:r>
              <a:rPr lang="en-US" dirty="0" smtClean="0"/>
              <a:t> observatory.</a:t>
            </a:r>
          </a:p>
        </p:txBody>
      </p:sp>
      <p:sp>
        <p:nvSpPr>
          <p:cNvPr id="28"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View of </a:t>
            </a:r>
            <a:r>
              <a:rPr lang="en-US" sz="1000" b="1" i="1" dirty="0" err="1" smtClean="0">
                <a:solidFill>
                  <a:srgbClr val="006699"/>
                </a:solidFill>
              </a:rPr>
              <a:t>Centaurus</a:t>
            </a:r>
            <a:r>
              <a:rPr lang="en-US" sz="1000" b="1" i="1" dirty="0" smtClean="0">
                <a:solidFill>
                  <a:srgbClr val="006699"/>
                </a:solidFill>
              </a:rPr>
              <a:t> A galaxy in X-ray wavelength from Chandra observatory.</a:t>
            </a:r>
          </a:p>
          <a:p>
            <a:pPr lvl="0">
              <a:spcAft>
                <a:spcPts val="300"/>
              </a:spcAft>
            </a:pPr>
            <a:r>
              <a:rPr lang="en-US" sz="1000" i="1" dirty="0" smtClean="0">
                <a:solidFill>
                  <a:srgbClr val="006699"/>
                </a:solidFill>
              </a:rPr>
              <a:t>Credit:  Chandra observatory.</a:t>
            </a:r>
          </a:p>
        </p:txBody>
      </p:sp>
      <p:sp>
        <p:nvSpPr>
          <p:cNvPr id="30"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View of </a:t>
            </a:r>
            <a:r>
              <a:rPr lang="en-US" sz="1000" b="1" i="1" dirty="0" err="1" smtClean="0">
                <a:solidFill>
                  <a:srgbClr val="006699"/>
                </a:solidFill>
              </a:rPr>
              <a:t>Centaurus</a:t>
            </a:r>
            <a:r>
              <a:rPr lang="en-US" sz="1000" b="1" i="1" dirty="0" smtClean="0">
                <a:solidFill>
                  <a:srgbClr val="006699"/>
                </a:solidFill>
              </a:rPr>
              <a:t> A galaxy in infrared wavelength from Spitzer observatory.</a:t>
            </a:r>
          </a:p>
          <a:p>
            <a:pPr lvl="0">
              <a:spcAft>
                <a:spcPts val="300"/>
              </a:spcAft>
            </a:pPr>
            <a:r>
              <a:rPr lang="en-US" sz="1000" i="1" dirty="0" smtClean="0">
                <a:solidFill>
                  <a:srgbClr val="006699"/>
                </a:solidFill>
              </a:rPr>
              <a:t>Credit: Spitzer observatory.</a:t>
            </a:r>
          </a:p>
        </p:txBody>
      </p:sp>
      <p:sp>
        <p:nvSpPr>
          <p:cNvPr id="29"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Combined view of </a:t>
            </a:r>
            <a:r>
              <a:rPr lang="en-US" sz="1000" b="1" i="1" dirty="0" err="1" smtClean="0">
                <a:solidFill>
                  <a:srgbClr val="006699"/>
                </a:solidFill>
              </a:rPr>
              <a:t>Centaurus</a:t>
            </a:r>
            <a:r>
              <a:rPr lang="en-US" sz="1000" b="1" i="1" dirty="0" smtClean="0">
                <a:solidFill>
                  <a:srgbClr val="006699"/>
                </a:solidFill>
              </a:rPr>
              <a:t> A galaxy in visible light and X-ray wavelengths.</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31"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View of </a:t>
            </a:r>
            <a:r>
              <a:rPr lang="es-CL" sz="1000" b="1" i="1" dirty="0" err="1" smtClean="0">
                <a:solidFill>
                  <a:srgbClr val="006699"/>
                </a:solidFill>
              </a:rPr>
              <a:t>Centaurus</a:t>
            </a:r>
            <a:r>
              <a:rPr lang="es-CL" sz="1000" b="1" i="1" dirty="0" smtClean="0">
                <a:solidFill>
                  <a:srgbClr val="006699"/>
                </a:solidFill>
              </a:rPr>
              <a:t> A </a:t>
            </a:r>
            <a:r>
              <a:rPr lang="es-CL" sz="1000" b="1" i="1" dirty="0" err="1" smtClean="0">
                <a:solidFill>
                  <a:srgbClr val="006699"/>
                </a:solidFill>
              </a:rPr>
              <a:t>galaxy</a:t>
            </a:r>
            <a:r>
              <a:rPr lang="es-CL" sz="1000" b="1" i="1" dirty="0" smtClean="0">
                <a:solidFill>
                  <a:srgbClr val="006699"/>
                </a:solidFill>
              </a:rPr>
              <a:t> in radio </a:t>
            </a:r>
            <a:r>
              <a:rPr lang="es-CL" sz="1000" b="1" i="1" dirty="0" err="1" smtClean="0">
                <a:solidFill>
                  <a:srgbClr val="006699"/>
                </a:solidFill>
              </a:rPr>
              <a:t>wavelength</a:t>
            </a:r>
            <a:r>
              <a:rPr lang="es-CL" sz="1000" b="1" i="1" dirty="0" smtClean="0">
                <a:solidFill>
                  <a:srgbClr val="006699"/>
                </a:solidFill>
              </a:rPr>
              <a:t> </a:t>
            </a:r>
            <a:r>
              <a:rPr lang="es-CL" sz="1000" b="1" i="1" dirty="0" err="1" smtClean="0">
                <a:solidFill>
                  <a:srgbClr val="006699"/>
                </a:solidFill>
              </a:rPr>
              <a:t>from</a:t>
            </a:r>
            <a:r>
              <a:rPr lang="es-CL" sz="1000" b="1" i="1" dirty="0" smtClean="0">
                <a:solidFill>
                  <a:srgbClr val="006699"/>
                </a:solidFill>
              </a:rPr>
              <a:t> </a:t>
            </a:r>
            <a:r>
              <a:rPr lang="es-CL" sz="1000" b="1" i="1" dirty="0" err="1" smtClean="0">
                <a:solidFill>
                  <a:srgbClr val="006699"/>
                </a:solidFill>
              </a:rPr>
              <a:t>VLA</a:t>
            </a:r>
            <a:r>
              <a:rPr lang="es-CL" sz="1000" b="1" i="1" dirty="0" smtClean="0">
                <a:solidFill>
                  <a:srgbClr val="006699"/>
                </a:solidFill>
              </a:rPr>
              <a:t> radio </a:t>
            </a:r>
            <a:r>
              <a:rPr lang="es-CL" sz="1000" b="1" i="1" dirty="0" err="1" smtClean="0">
                <a:solidFill>
                  <a:srgbClr val="006699"/>
                </a:solidFill>
              </a:rPr>
              <a:t>telescope</a:t>
            </a:r>
            <a:r>
              <a:rPr lang="es-CL" sz="1000" b="1" i="1" dirty="0" smtClean="0">
                <a:solidFill>
                  <a:srgbClr val="006699"/>
                </a:solidFill>
              </a:rPr>
              <a:t>.</a:t>
            </a:r>
          </a:p>
          <a:p>
            <a:pPr lvl="0">
              <a:spcAft>
                <a:spcPts val="300"/>
              </a:spcAft>
            </a:pPr>
            <a:r>
              <a:rPr lang="es-CL" sz="1000" i="1" dirty="0" err="1" smtClean="0">
                <a:solidFill>
                  <a:srgbClr val="006699"/>
                </a:solidFill>
              </a:rPr>
              <a:t>Credit</a:t>
            </a:r>
            <a:r>
              <a:rPr lang="es-CL" sz="1000" i="1" dirty="0" smtClean="0">
                <a:solidFill>
                  <a:srgbClr val="006699"/>
                </a:solidFill>
              </a:rPr>
              <a:t>: </a:t>
            </a:r>
            <a:r>
              <a:rPr lang="es-CL" sz="1000" i="1" dirty="0" err="1" smtClean="0">
                <a:solidFill>
                  <a:srgbClr val="006699"/>
                </a:solidFill>
              </a:rPr>
              <a:t>VLA</a:t>
            </a:r>
            <a:r>
              <a:rPr lang="es-CL" sz="1000" i="1" dirty="0" smtClean="0">
                <a:solidFill>
                  <a:srgbClr val="006699"/>
                </a:solidFill>
              </a:rPr>
              <a:t> radio </a:t>
            </a:r>
            <a:r>
              <a:rPr lang="es-CL" sz="1000" i="1" dirty="0" err="1" smtClean="0">
                <a:solidFill>
                  <a:srgbClr val="006699"/>
                </a:solidFill>
              </a:rPr>
              <a:t>telescope</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21">
                                            <p:txEl>
                                              <p:pRg st="0" end="0"/>
                                            </p:txEl>
                                          </p:spTgt>
                                        </p:tgtEl>
                                      </p:cBhvr>
                                    </p:animEffect>
                                    <p:set>
                                      <p:cBhvr>
                                        <p:cTn id="20" dur="1" fill="hold">
                                          <p:stCondLst>
                                            <p:cond delay="999"/>
                                          </p:stCondLst>
                                        </p:cTn>
                                        <p:tgtEl>
                                          <p:spTgt spid="21">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21">
                                            <p:txEl>
                                              <p:pRg st="1" end="1"/>
                                            </p:txEl>
                                          </p:spTgt>
                                        </p:tgtEl>
                                      </p:cBhvr>
                                    </p:animEffect>
                                    <p:set>
                                      <p:cBhvr>
                                        <p:cTn id="23" dur="1" fill="hold">
                                          <p:stCondLst>
                                            <p:cond delay="999"/>
                                          </p:stCondLst>
                                        </p:cTn>
                                        <p:tgtEl>
                                          <p:spTgt spid="21">
                                            <p:txEl>
                                              <p:pRg st="1" end="1"/>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xEl>
                                              <p:pRg st="4" end="4"/>
                                            </p:txEl>
                                          </p:spTgt>
                                        </p:tgtEl>
                                        <p:attrNameLst>
                                          <p:attrName>style.visibility</p:attrName>
                                        </p:attrNameLst>
                                      </p:cBhvr>
                                      <p:to>
                                        <p:strVal val="visible"/>
                                      </p:to>
                                    </p:set>
                                    <p:animEffect transition="in" filter="fade">
                                      <p:cBhvr>
                                        <p:cTn id="80" dur="500"/>
                                        <p:tgtEl>
                                          <p:spTgt spid="8">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1"/>
                                        </p:tgtEl>
                                      </p:cBhvr>
                                    </p:animEffect>
                                    <p:set>
                                      <p:cBhvr>
                                        <p:cTn id="88" dur="1" fill="hold">
                                          <p:stCondLst>
                                            <p:cond delay="499"/>
                                          </p:stCondLst>
                                        </p:cTn>
                                        <p:tgtEl>
                                          <p:spTgt spid="31"/>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
                                            <p:txEl>
                                              <p:pRg st="5" end="5"/>
                                            </p:txEl>
                                          </p:spTgt>
                                        </p:tgtEl>
                                        <p:attrNameLst>
                                          <p:attrName>style.visibility</p:attrName>
                                        </p:attrNameLst>
                                      </p:cBhvr>
                                      <p:to>
                                        <p:strVal val="visible"/>
                                      </p:to>
                                    </p:set>
                                    <p:animEffect transition="in" filter="fade">
                                      <p:cBhvr>
                                        <p:cTn id="97" dur="500"/>
                                        <p:tgtEl>
                                          <p:spTgt spid="8">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xit" presetSubtype="0" fill="hold" grpId="1" nodeType="withEffect">
                                  <p:stCondLst>
                                    <p:cond delay="0"/>
                                  </p:stCondLst>
                                  <p:childTnLst>
                                    <p:animEffect transition="out" filter="fade">
                                      <p:cBhvr>
                                        <p:cTn id="104" dur="1000"/>
                                        <p:tgtEl>
                                          <p:spTgt spid="32"/>
                                        </p:tgtEl>
                                      </p:cBhvr>
                                    </p:animEffect>
                                    <p:set>
                                      <p:cBhvr>
                                        <p:cTn id="105" dur="1" fill="hold">
                                          <p:stCondLst>
                                            <p:cond delay="999"/>
                                          </p:stCondLst>
                                        </p:cTn>
                                        <p:tgtEl>
                                          <p:spTgt spid="32"/>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2" grpId="1"/>
      <p:bldP spid="8" grpId="0" uiExpand="1" build="p"/>
      <p:bldP spid="21" grpId="0" uiExpand="1" build="p"/>
      <p:bldP spid="28" grpId="0"/>
      <p:bldP spid="28" grpId="1"/>
      <p:bldP spid="30" grpId="0"/>
      <p:bldP spid="30" grpId="1"/>
      <p:bldP spid="29" grpId="0"/>
      <p:bldP spid="29" grpId="1"/>
      <p:bldP spid="31" grpId="0"/>
      <p:bldP spid="31" grpId="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9 Marcador de posición de imagen" descr="ALMA_sugar_b.jpg"/>
          <p:cNvPicPr>
            <a:picLocks noChangeAspect="1"/>
          </p:cNvPicPr>
          <p:nvPr/>
        </p:nvPicPr>
        <p:blipFill>
          <a:blip r:embed="rId3" cstate="print"/>
          <a:stretch>
            <a:fillRect/>
          </a:stretch>
        </p:blipFill>
        <p:spPr>
          <a:xfrm>
            <a:off x="7124400" y="1501200"/>
            <a:ext cx="8031692" cy="5633603"/>
          </a:xfrm>
          <a:prstGeom prst="rect">
            <a:avLst/>
          </a:prstGeom>
        </p:spPr>
      </p:pic>
      <p:pic>
        <p:nvPicPr>
          <p:cNvPr id="12" name="9 Marcador de posición de imagen" descr="ALMA_sugar_b.jpg"/>
          <p:cNvPicPr>
            <a:picLocks noChangeAspect="1"/>
          </p:cNvPicPr>
          <p:nvPr/>
        </p:nvPicPr>
        <p:blipFill>
          <a:blip r:embed="rId4" cstate="print"/>
          <a:stretch>
            <a:fillRect/>
          </a:stretch>
        </p:blipFill>
        <p:spPr>
          <a:xfrm>
            <a:off x="7124400" y="1501200"/>
            <a:ext cx="8031691" cy="5633604"/>
          </a:xfrm>
          <a:prstGeom prst="rect">
            <a:avLst/>
          </a:prstGeom>
        </p:spPr>
      </p:pic>
      <p:pic>
        <p:nvPicPr>
          <p:cNvPr id="11" name="9 Marcador de posición de imagen" descr="ALMA_sugar_b.jpg"/>
          <p:cNvPicPr>
            <a:picLocks noChangeAspect="1"/>
          </p:cNvPicPr>
          <p:nvPr/>
        </p:nvPicPr>
        <p:blipFill>
          <a:blip r:embed="rId5"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What can ALMA see</a:t>
            </a:r>
            <a:r>
              <a:rPr lang="es-CL" dirty="0" smtClean="0"/>
              <a:t>?</a:t>
            </a:r>
            <a:endParaRPr lang="es-CL" dirty="0"/>
          </a:p>
        </p:txBody>
      </p:sp>
      <p:pic>
        <p:nvPicPr>
          <p:cNvPr id="10" name="9 Marcador de posición de imagen" descr="ALMA_sugar_b.jpg"/>
          <p:cNvPicPr>
            <a:picLocks noGrp="1" noChangeAspect="1"/>
          </p:cNvPicPr>
          <p:nvPr>
            <p:ph type="pic" sz="quarter" idx="10"/>
          </p:nvPr>
        </p:nvPicPr>
        <p:blipFill>
          <a:blip r:embed="rId6" cstate="print"/>
          <a:stretch>
            <a:fillRect/>
          </a:stretch>
        </p:blipFill>
        <p:spPr>
          <a:xfrm>
            <a:off x="7124400" y="1499919"/>
            <a:ext cx="8031692" cy="5633604"/>
          </a:xfrm>
        </p:spPr>
      </p:pic>
      <p:sp>
        <p:nvSpPr>
          <p:cNvPr id="8" name="7 Marcador de texto"/>
          <p:cNvSpPr>
            <a:spLocks noGrp="1"/>
          </p:cNvSpPr>
          <p:nvPr>
            <p:ph type="body" sz="quarter" idx="11"/>
          </p:nvPr>
        </p:nvSpPr>
        <p:spPr>
          <a:xfrm>
            <a:off x="1471548" y="1404442"/>
            <a:ext cx="5249608" cy="6264696"/>
          </a:xfrm>
        </p:spPr>
        <p:txBody>
          <a:bodyPr/>
          <a:lstStyle/>
          <a:p>
            <a:r>
              <a:rPr lang="en-US" sz="1900" b="0" kern="1200" baseline="0" dirty="0" smtClean="0">
                <a:solidFill>
                  <a:srgbClr val="006699"/>
                </a:solidFill>
                <a:latin typeface="+mj-lt"/>
                <a:ea typeface="+mn-ea"/>
                <a:cs typeface="+mn-cs"/>
              </a:rPr>
              <a:t>By observing </a:t>
            </a:r>
            <a:r>
              <a:rPr lang="en-US" sz="1900" b="0" kern="1200" baseline="0" dirty="0" err="1" smtClean="0">
                <a:solidFill>
                  <a:srgbClr val="006699"/>
                </a:solidFill>
                <a:latin typeface="+mj-lt"/>
                <a:ea typeface="+mn-ea"/>
                <a:cs typeface="+mn-cs"/>
              </a:rPr>
              <a:t>millimetric</a:t>
            </a:r>
            <a:r>
              <a:rPr lang="en-US" sz="1900" b="0" kern="1200" baseline="0" dirty="0" smtClean="0">
                <a:solidFill>
                  <a:srgbClr val="006699"/>
                </a:solidFill>
                <a:latin typeface="+mj-lt"/>
                <a:ea typeface="+mn-ea"/>
                <a:cs typeface="+mn-cs"/>
              </a:rPr>
              <a:t> wavelengths,</a:t>
            </a:r>
            <a:r>
              <a:rPr lang="en-US" sz="1900" b="1" kern="1200" baseline="0" dirty="0" smtClean="0">
                <a:solidFill>
                  <a:srgbClr val="006699"/>
                </a:solidFill>
                <a:latin typeface="+mj-lt"/>
                <a:ea typeface="+mn-ea"/>
                <a:cs typeface="+mn-cs"/>
              </a:rPr>
              <a:t> ALMA can see the so called “</a:t>
            </a:r>
            <a:r>
              <a:rPr lang="en-US" sz="1900" b="1" i="1" kern="1200" baseline="0" dirty="0" smtClean="0">
                <a:solidFill>
                  <a:srgbClr val="006699"/>
                </a:solidFill>
                <a:latin typeface="+mj-lt"/>
                <a:ea typeface="+mn-ea"/>
                <a:cs typeface="+mn-cs"/>
              </a:rPr>
              <a:t>Cold Universe</a:t>
            </a:r>
            <a:r>
              <a:rPr lang="en-US" sz="1900" b="1" kern="1200" baseline="0" dirty="0" smtClean="0">
                <a:solidFill>
                  <a:srgbClr val="006699"/>
                </a:solidFill>
                <a:latin typeface="+mj-lt"/>
                <a:ea typeface="+mn-ea"/>
                <a:cs typeface="+mn-cs"/>
              </a:rPr>
              <a:t>”</a:t>
            </a:r>
            <a:r>
              <a:rPr lang="en-US" sz="1900" b="0" kern="1200" baseline="0" dirty="0" smtClean="0">
                <a:solidFill>
                  <a:srgbClr val="006699"/>
                </a:solidFill>
                <a:latin typeface="+mj-lt"/>
                <a:ea typeface="+mn-ea"/>
                <a:cs typeface="+mn-cs"/>
              </a:rPr>
              <a:t>, where plants and galaxies are formed.</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ALMA has an unprecedented capability for discovering the </a:t>
            </a:r>
            <a:r>
              <a:rPr lang="en-US" sz="1900" b="1" kern="1200" baseline="0" dirty="0" smtClean="0">
                <a:solidFill>
                  <a:srgbClr val="006699"/>
                </a:solidFill>
                <a:latin typeface="+mj-lt"/>
                <a:ea typeface="+mn-ea"/>
                <a:cs typeface="+mn-cs"/>
              </a:rPr>
              <a:t>presence and distribution of molecules in space</a:t>
            </a:r>
            <a:r>
              <a:rPr lang="en-US" sz="1900" b="0" kern="1200" baseline="0" dirty="0" smtClean="0">
                <a:solidFill>
                  <a:srgbClr val="006699"/>
                </a:solidFill>
                <a:latin typeface="+mj-lt"/>
                <a:ea typeface="+mn-ea"/>
                <a:cs typeface="+mn-cs"/>
              </a:rPr>
              <a:t> and can observe, with high resolution, masses of cold and warm gas around </a:t>
            </a:r>
            <a:r>
              <a:rPr lang="en-US" sz="1900" b="0" kern="1200" baseline="0" dirty="0" err="1" smtClean="0">
                <a:solidFill>
                  <a:srgbClr val="006699"/>
                </a:solidFill>
                <a:latin typeface="+mj-lt"/>
                <a:ea typeface="+mn-ea"/>
                <a:cs typeface="+mn-cs"/>
              </a:rPr>
              <a:t>protoplanets</a:t>
            </a:r>
            <a:r>
              <a:rPr lang="en-US" sz="1900" b="0" kern="1200" baseline="0" dirty="0" smtClean="0">
                <a:solidFill>
                  <a:srgbClr val="006699"/>
                </a:solidFill>
                <a:latin typeface="+mj-lt"/>
                <a:ea typeface="+mn-ea"/>
                <a:cs typeface="+mn-cs"/>
              </a:rPr>
              <a:t>.</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By observing the "</a:t>
            </a:r>
            <a:r>
              <a:rPr lang="en-US" sz="1900" b="0" i="1" kern="1200" baseline="0" dirty="0" smtClean="0">
                <a:solidFill>
                  <a:srgbClr val="006699"/>
                </a:solidFill>
                <a:latin typeface="+mj-lt"/>
                <a:ea typeface="+mn-ea"/>
                <a:cs typeface="+mn-cs"/>
              </a:rPr>
              <a:t>invisible</a:t>
            </a:r>
            <a:r>
              <a:rPr lang="en-US" sz="1900" b="0" kern="1200" baseline="0" dirty="0" smtClean="0">
                <a:solidFill>
                  <a:srgbClr val="006699"/>
                </a:solidFill>
                <a:latin typeface="+mj-lt"/>
                <a:ea typeface="+mn-ea"/>
                <a:cs typeface="+mn-cs"/>
              </a:rPr>
              <a:t>" </a:t>
            </a:r>
            <a:r>
              <a:rPr lang="en-US" sz="1900" b="1" kern="1200" baseline="0" dirty="0" smtClean="0">
                <a:solidFill>
                  <a:srgbClr val="006699"/>
                </a:solidFill>
                <a:latin typeface="+mj-lt"/>
                <a:ea typeface="+mn-ea"/>
                <a:cs typeface="+mn-cs"/>
              </a:rPr>
              <a:t>ALMA can see our sun in detail </a:t>
            </a:r>
            <a:r>
              <a:rPr lang="en-US" sz="1900" b="0" kern="1200" baseline="0" dirty="0" smtClean="0">
                <a:solidFill>
                  <a:srgbClr val="006699"/>
                </a:solidFill>
                <a:latin typeface="+mj-lt"/>
                <a:ea typeface="+mn-ea"/>
                <a:cs typeface="+mn-cs"/>
              </a:rPr>
              <a:t>and capture light emitted by particles rather than light reflected by them.</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Thus, </a:t>
            </a:r>
            <a:r>
              <a:rPr lang="en-US" sz="1900" b="1" kern="1200" baseline="0" dirty="0" smtClean="0">
                <a:solidFill>
                  <a:srgbClr val="006699"/>
                </a:solidFill>
                <a:latin typeface="+mj-lt"/>
                <a:ea typeface="+mn-ea"/>
                <a:cs typeface="+mn-cs"/>
              </a:rPr>
              <a:t>ALMA opens up innumerable possibilities for astronomical research</a:t>
            </a:r>
            <a:r>
              <a:rPr lang="en-US" sz="1900" b="0" kern="1200" baseline="0" dirty="0" smtClean="0">
                <a:solidFill>
                  <a:srgbClr val="006699"/>
                </a:solidFill>
                <a:latin typeface="+mj-lt"/>
                <a:ea typeface="+mn-ea"/>
                <a:cs typeface="+mn-cs"/>
              </a:rPr>
              <a:t>, from the discovery of new interstellar molecules to the mysteries of our cosmic origins</a:t>
            </a:r>
            <a:r>
              <a:rPr lang="es-CL" dirty="0" smtClean="0"/>
              <a:t>.</a:t>
            </a:r>
          </a:p>
        </p:txBody>
      </p:sp>
      <p:sp>
        <p:nvSpPr>
          <p:cNvPr id="9" name="8 Marcador de texto"/>
          <p:cNvSpPr>
            <a:spLocks noGrp="1"/>
          </p:cNvSpPr>
          <p:nvPr>
            <p:ph type="body" sz="quarter" idx="12"/>
          </p:nvPr>
        </p:nvSpPr>
        <p:spPr/>
        <p:txBody>
          <a:bodyPr/>
          <a:lstStyle/>
          <a:p>
            <a:r>
              <a:rPr lang="en-US" b="1" dirty="0" err="1" smtClean="0"/>
              <a:t>Glycolaldehyde</a:t>
            </a:r>
            <a:r>
              <a:rPr lang="en-US" b="1" dirty="0" smtClean="0"/>
              <a:t> molecules in the gas surrounding the star known as IRAS 16293-2422, 2012.</a:t>
            </a:r>
          </a:p>
          <a:p>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a:t>
            </a:r>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n-US" sz="1000" b="1" i="1" dirty="0" smtClean="0">
                <a:solidFill>
                  <a:srgbClr val="006699"/>
                </a:solidFill>
              </a:rPr>
              <a:t>Combined view of the dust ring around the bright star </a:t>
            </a:r>
            <a:r>
              <a:rPr lang="en-US" sz="1000" b="1" i="1" dirty="0" err="1" smtClean="0">
                <a:solidFill>
                  <a:srgbClr val="006699"/>
                </a:solidFill>
              </a:rPr>
              <a:t>Fomalhaut</a:t>
            </a:r>
            <a:r>
              <a:rPr lang="en-US" sz="1000" b="1" i="1" dirty="0" smtClean="0">
                <a:solidFill>
                  <a:srgbClr val="006699"/>
                </a:solidFill>
              </a:rPr>
              <a:t> from the ALMA observatory and Hubble telescope, 2012.</a:t>
            </a:r>
          </a:p>
          <a:p>
            <a:pPr lvl="0">
              <a:spcAft>
                <a:spcPts val="300"/>
              </a:spcAft>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 NASA / </a:t>
            </a:r>
            <a:r>
              <a:rPr lang="en-US" sz="1000" i="1" dirty="0" err="1" smtClean="0">
                <a:solidFill>
                  <a:srgbClr val="006699"/>
                </a:solidFill>
              </a:rPr>
              <a:t>ESA</a:t>
            </a:r>
            <a:r>
              <a:rPr lang="en-US" sz="1000" i="1" dirty="0" smtClean="0">
                <a:solidFill>
                  <a:srgbClr val="006699"/>
                </a:solidFill>
              </a:rPr>
              <a:t>.</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endParaRPr kumimoji="0" lang="es-CL" sz="1000" b="1" i="1" u="none" strike="noStrike" kern="1200" cap="none" spc="0" normalizeH="0" baseline="0" noProof="0" dirty="0">
              <a:ln>
                <a:noFill/>
              </a:ln>
              <a:solidFill>
                <a:srgbClr val="006699"/>
              </a:solidFill>
              <a:effectLst/>
              <a:uLnTx/>
              <a:uFillTx/>
              <a:latin typeface="+mn-lt"/>
              <a:ea typeface="+mn-ea"/>
              <a:cs typeface="+mn-cs"/>
            </a:endParaRPr>
          </a:p>
        </p:txBody>
      </p:sp>
      <p:sp>
        <p:nvSpPr>
          <p:cNvPr id="15"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n-US" sz="1000" b="1" i="1" dirty="0" smtClean="0">
                <a:solidFill>
                  <a:srgbClr val="006699"/>
                </a:solidFill>
              </a:rPr>
              <a:t>Spiral structure of the material around the old star R </a:t>
            </a:r>
            <a:r>
              <a:rPr lang="en-US" sz="1000" b="1" i="1" dirty="0" err="1" smtClean="0">
                <a:solidFill>
                  <a:srgbClr val="006699"/>
                </a:solidFill>
              </a:rPr>
              <a:t>Sculptoris</a:t>
            </a:r>
            <a:r>
              <a:rPr lang="en-US" sz="1000" b="1" i="1" dirty="0" smtClean="0">
                <a:solidFill>
                  <a:srgbClr val="006699"/>
                </a:solidFill>
              </a:rPr>
              <a:t> revealed by ALMA, 2012.</a:t>
            </a:r>
          </a:p>
          <a:p>
            <a:pPr lvl="0">
              <a:spcAft>
                <a:spcPts val="300"/>
              </a:spcAft>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9">
                                            <p:txEl>
                                              <p:pRg st="0" end="0"/>
                                            </p:txEl>
                                          </p:spTgt>
                                        </p:tgtEl>
                                      </p:cBhvr>
                                    </p:animEffect>
                                    <p:set>
                                      <p:cBhvr>
                                        <p:cTn id="26" dur="1" fill="hold">
                                          <p:stCondLst>
                                            <p:cond delay="999"/>
                                          </p:stCondLst>
                                        </p:cTn>
                                        <p:tgtEl>
                                          <p:spTgt spid="9">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9">
                                            <p:txEl>
                                              <p:pRg st="1" end="1"/>
                                            </p:txEl>
                                          </p:spTgt>
                                        </p:tgtEl>
                                      </p:cBhvr>
                                    </p:animEffect>
                                    <p:set>
                                      <p:cBhvr>
                                        <p:cTn id="29" dur="1" fill="hold">
                                          <p:stCondLst>
                                            <p:cond delay="999"/>
                                          </p:stCondLst>
                                        </p:cTn>
                                        <p:tgtEl>
                                          <p:spTgt spid="9">
                                            <p:txEl>
                                              <p:pRg st="1" end="1"/>
                                            </p:txEl>
                                          </p:spTgt>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animEffect transition="in" filter="fade">
                                      <p:cBhvr>
                                        <p:cTn id="5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P spid="13" grpId="1"/>
      <p:bldP spid="1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5 Marcador de posición de imagen" descr="Jansky.jpg"/>
          <p:cNvPicPr>
            <a:picLocks noChangeAspect="1"/>
          </p:cNvPicPr>
          <p:nvPr/>
        </p:nvPicPr>
        <p:blipFill>
          <a:blip r:embed="rId3" cstate="print"/>
          <a:stretch>
            <a:fillRect/>
          </a:stretch>
        </p:blipFill>
        <p:spPr>
          <a:xfrm>
            <a:off x="1472400" y="1501200"/>
            <a:ext cx="8031865" cy="5633604"/>
          </a:xfrm>
          <a:prstGeom prst="rect">
            <a:avLst/>
          </a:prstGeom>
        </p:spPr>
      </p:pic>
      <p:sp>
        <p:nvSpPr>
          <p:cNvPr id="9" name="4 Marcador de texto"/>
          <p:cNvSpPr txBox="1">
            <a:spLocks/>
          </p:cNvSpPr>
          <p:nvPr/>
        </p:nvSpPr>
        <p:spPr>
          <a:xfrm>
            <a:off x="1360800" y="7228800"/>
            <a:ext cx="8066823" cy="513734"/>
          </a:xfrm>
          <a:prstGeom prst="rect">
            <a:avLst/>
          </a:prstGeom>
        </p:spPr>
        <p:txBody>
          <a:bodyPr/>
          <a:lstStyle/>
          <a:p>
            <a:pPr lvl="0">
              <a:spcAft>
                <a:spcPts val="300"/>
              </a:spcAft>
            </a:pPr>
            <a:r>
              <a:rPr lang="en-US" sz="1000" b="1" i="1" dirty="0" smtClean="0">
                <a:solidFill>
                  <a:srgbClr val="006699"/>
                </a:solidFill>
              </a:rPr>
              <a:t>The first radio telescope, built by Grote </a:t>
            </a:r>
            <a:r>
              <a:rPr lang="en-US" sz="1000" b="1" i="1" dirty="0" err="1" smtClean="0">
                <a:solidFill>
                  <a:srgbClr val="006699"/>
                </a:solidFill>
              </a:rPr>
              <a:t>Reber</a:t>
            </a:r>
            <a:r>
              <a:rPr lang="en-US" sz="1000" b="1" i="1" dirty="0" smtClean="0">
                <a:solidFill>
                  <a:srgbClr val="006699"/>
                </a:solidFill>
              </a:rPr>
              <a:t> in 1937.</a:t>
            </a:r>
          </a:p>
          <a:p>
            <a:pPr lvl="0">
              <a:spcAft>
                <a:spcPts val="300"/>
              </a:spcAft>
            </a:pPr>
            <a:r>
              <a:rPr lang="en-US" sz="1000" i="1" dirty="0" smtClean="0">
                <a:solidFill>
                  <a:srgbClr val="006699"/>
                </a:solidFill>
              </a:rPr>
              <a:t>Credit:  </a:t>
            </a:r>
            <a:r>
              <a:rPr lang="en-US" sz="1000" i="1" dirty="0" err="1" smtClean="0">
                <a:solidFill>
                  <a:srgbClr val="006699"/>
                </a:solidFill>
              </a:rPr>
              <a:t>NRAO</a:t>
            </a:r>
            <a:r>
              <a:rPr lang="en-US" sz="1000" i="1" dirty="0" smtClean="0">
                <a:solidFill>
                  <a:srgbClr val="006699"/>
                </a:solidFill>
              </a:rPr>
              <a:t>-Green Bank.</a:t>
            </a:r>
          </a:p>
        </p:txBody>
      </p:sp>
      <p:sp>
        <p:nvSpPr>
          <p:cNvPr id="2" name="1 Título"/>
          <p:cNvSpPr>
            <a:spLocks noGrp="1"/>
          </p:cNvSpPr>
          <p:nvPr>
            <p:ph type="title"/>
          </p:nvPr>
        </p:nvSpPr>
        <p:spPr/>
        <p:txBody>
          <a:bodyPr/>
          <a:lstStyle/>
          <a:p>
            <a:r>
              <a:rPr lang="en-US" sz="3200" b="1" kern="1200" dirty="0" err="1" smtClean="0">
                <a:solidFill>
                  <a:srgbClr val="FFD130"/>
                </a:solidFill>
                <a:latin typeface="Century Gothic" pitchFamily="34" charset="0"/>
                <a:ea typeface="+mj-ea"/>
                <a:cs typeface="Arial" pitchFamily="34" charset="0"/>
              </a:rPr>
              <a:t>Radioastronomy</a:t>
            </a:r>
            <a:r>
              <a:rPr lang="en-US" sz="3200" b="1" kern="1200" dirty="0" smtClean="0">
                <a:solidFill>
                  <a:srgbClr val="FFD130"/>
                </a:solidFill>
                <a:latin typeface="Century Gothic" pitchFamily="34" charset="0"/>
                <a:ea typeface="+mj-ea"/>
                <a:cs typeface="Arial" pitchFamily="34" charset="0"/>
              </a:rPr>
              <a:t>: A brief history</a:t>
            </a:r>
            <a:endParaRPr lang="es-CL" dirty="0"/>
          </a:p>
        </p:txBody>
      </p:sp>
      <p:pic>
        <p:nvPicPr>
          <p:cNvPr id="6" name="5 Marcador de posición de imagen" descr="Jansky.jpg"/>
          <p:cNvPicPr>
            <a:picLocks noGrp="1" noChangeAspect="1"/>
          </p:cNvPicPr>
          <p:nvPr>
            <p:ph type="pic" sz="quarter" idx="10"/>
          </p:nvPr>
        </p:nvPicPr>
        <p:blipFill>
          <a:blip r:embed="rId4" cstate="print"/>
          <a:srcRect t="216" b="216"/>
          <a:stretch>
            <a:fillRect/>
          </a:stretch>
        </p:blipFill>
        <p:spPr>
          <a:xfrm>
            <a:off x="1472400" y="1499919"/>
            <a:ext cx="8066471" cy="5633604"/>
          </a:xfrm>
        </p:spPr>
      </p:pic>
      <p:sp>
        <p:nvSpPr>
          <p:cNvPr id="4" name="3 Marcador de texto"/>
          <p:cNvSpPr>
            <a:spLocks noGrp="1"/>
          </p:cNvSpPr>
          <p:nvPr>
            <p:ph type="body" sz="quarter" idx="11"/>
          </p:nvPr>
        </p:nvSpPr>
        <p:spPr>
          <a:xfrm>
            <a:off x="9922137" y="1499919"/>
            <a:ext cx="5249608" cy="6313235"/>
          </a:xfrm>
        </p:spPr>
        <p:txBody>
          <a:bodyPr/>
          <a:lstStyle/>
          <a:p>
            <a:r>
              <a:rPr lang="en-US" sz="1900" b="0" kern="1200" dirty="0" smtClean="0">
                <a:solidFill>
                  <a:srgbClr val="006699"/>
                </a:solidFill>
                <a:latin typeface="+mj-lt"/>
                <a:ea typeface="+mn-ea"/>
                <a:cs typeface="+mn-cs"/>
              </a:rPr>
              <a:t>In 1933, American radio engineer </a:t>
            </a:r>
            <a:r>
              <a:rPr lang="en-US" sz="1900" b="1" kern="1200" dirty="0" smtClean="0">
                <a:solidFill>
                  <a:srgbClr val="006699"/>
                </a:solidFill>
                <a:latin typeface="+mj-lt"/>
                <a:ea typeface="+mn-ea"/>
                <a:cs typeface="+mn-cs"/>
              </a:rPr>
              <a:t>Karl </a:t>
            </a:r>
            <a:r>
              <a:rPr lang="en-US" sz="1900" b="1" kern="1200" dirty="0" err="1" smtClean="0">
                <a:solidFill>
                  <a:srgbClr val="006699"/>
                </a:solidFill>
                <a:latin typeface="+mj-lt"/>
                <a:ea typeface="+mn-ea"/>
                <a:cs typeface="+mn-cs"/>
              </a:rPr>
              <a:t>Guthe</a:t>
            </a:r>
            <a:r>
              <a:rPr lang="en-US" sz="1900" b="1" kern="1200" dirty="0" smtClean="0">
                <a:solidFill>
                  <a:srgbClr val="006699"/>
                </a:solidFill>
                <a:latin typeface="+mj-lt"/>
                <a:ea typeface="+mn-ea"/>
                <a:cs typeface="+mn-cs"/>
              </a:rPr>
              <a:t> </a:t>
            </a:r>
            <a:r>
              <a:rPr lang="en-US" sz="1900" b="1" kern="1200" dirty="0" err="1" smtClean="0">
                <a:solidFill>
                  <a:srgbClr val="006699"/>
                </a:solidFill>
                <a:latin typeface="+mj-lt"/>
                <a:ea typeface="+mn-ea"/>
                <a:cs typeface="+mn-cs"/>
              </a:rPr>
              <a:t>Jansky</a:t>
            </a:r>
            <a:r>
              <a:rPr lang="en-US" sz="1900" b="1" kern="1200" dirty="0" smtClean="0">
                <a:solidFill>
                  <a:srgbClr val="006699"/>
                </a:solidFill>
                <a:latin typeface="+mj-lt"/>
                <a:ea typeface="+mn-ea"/>
                <a:cs typeface="+mn-cs"/>
              </a:rPr>
              <a:t> proved it was possible to capture </a:t>
            </a:r>
            <a:r>
              <a:rPr lang="en-US" sz="1900" b="0" kern="1200" dirty="0" smtClean="0">
                <a:solidFill>
                  <a:srgbClr val="006699"/>
                </a:solidFill>
                <a:latin typeface="+mj-lt"/>
                <a:ea typeface="+mn-ea"/>
                <a:cs typeface="+mn-cs"/>
              </a:rPr>
              <a:t>certain bands of </a:t>
            </a:r>
            <a:r>
              <a:rPr lang="en-US" sz="1900" b="1" kern="1200" dirty="0" smtClean="0">
                <a:solidFill>
                  <a:srgbClr val="006699"/>
                </a:solidFill>
                <a:latin typeface="+mj-lt"/>
                <a:ea typeface="+mn-ea"/>
                <a:cs typeface="+mn-cs"/>
              </a:rPr>
              <a:t>electromagnetic radiation coming from the Universe </a:t>
            </a:r>
            <a:r>
              <a:rPr lang="en-US" sz="1900" b="0" kern="1200" dirty="0" smtClean="0">
                <a:solidFill>
                  <a:srgbClr val="006699"/>
                </a:solidFill>
                <a:latin typeface="+mj-lt"/>
                <a:ea typeface="+mn-ea"/>
                <a:cs typeface="+mn-cs"/>
              </a:rPr>
              <a:t>with antennas similar to those used in radio transmission.   </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Later in 1937, </a:t>
            </a:r>
            <a:r>
              <a:rPr lang="en-US" sz="1900" b="1" kern="1200" dirty="0" smtClean="0">
                <a:solidFill>
                  <a:srgbClr val="006699"/>
                </a:solidFill>
                <a:latin typeface="+mj-lt"/>
                <a:ea typeface="+mn-ea"/>
                <a:cs typeface="+mn-cs"/>
              </a:rPr>
              <a:t>Grote </a:t>
            </a:r>
            <a:r>
              <a:rPr lang="en-US" sz="1900" b="1" kern="1200" dirty="0" err="1" smtClean="0">
                <a:solidFill>
                  <a:srgbClr val="006699"/>
                </a:solidFill>
                <a:latin typeface="+mj-lt"/>
                <a:ea typeface="+mn-ea"/>
                <a:cs typeface="+mn-cs"/>
              </a:rPr>
              <a:t>Reber</a:t>
            </a:r>
            <a:r>
              <a:rPr lang="en-US" sz="1900" b="0" kern="1200" dirty="0" smtClean="0">
                <a:solidFill>
                  <a:srgbClr val="006699"/>
                </a:solidFill>
                <a:latin typeface="+mj-lt"/>
                <a:ea typeface="+mn-ea"/>
                <a:cs typeface="+mn-cs"/>
              </a:rPr>
              <a:t>, another American engineer, </a:t>
            </a:r>
            <a:r>
              <a:rPr lang="en-US" sz="1900" b="1" kern="1200" dirty="0" smtClean="0">
                <a:solidFill>
                  <a:srgbClr val="006699"/>
                </a:solidFill>
                <a:latin typeface="+mj-lt"/>
                <a:ea typeface="+mn-ea"/>
                <a:cs typeface="+mn-cs"/>
              </a:rPr>
              <a:t>built the first parabolic radio telescope</a:t>
            </a:r>
            <a:r>
              <a:rPr lang="en-US" sz="1900" b="0" kern="1200" dirty="0" smtClean="0">
                <a:solidFill>
                  <a:srgbClr val="006699"/>
                </a:solidFill>
                <a:latin typeface="+mj-lt"/>
                <a:ea typeface="+mn-ea"/>
                <a:cs typeface="+mn-cs"/>
              </a:rPr>
              <a:t> in order to capture and register radio wave signals originating from the Universe.</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In 1938 </a:t>
            </a:r>
            <a:r>
              <a:rPr lang="en-US" sz="1900" b="1" kern="1200" dirty="0" err="1" smtClean="0">
                <a:solidFill>
                  <a:srgbClr val="006699"/>
                </a:solidFill>
                <a:latin typeface="+mj-lt"/>
                <a:ea typeface="+mn-ea"/>
                <a:cs typeface="+mn-cs"/>
              </a:rPr>
              <a:t>Reber</a:t>
            </a:r>
            <a:r>
              <a:rPr lang="en-US" sz="1900" b="1" kern="1200" dirty="0" smtClean="0">
                <a:solidFill>
                  <a:srgbClr val="006699"/>
                </a:solidFill>
                <a:latin typeface="+mj-lt"/>
                <a:ea typeface="+mn-ea"/>
                <a:cs typeface="+mn-cs"/>
              </a:rPr>
              <a:t> was able to detect radio wave emissions from the Milky Way</a:t>
            </a:r>
            <a:r>
              <a:rPr lang="en-US" sz="1900" b="0" kern="1200" dirty="0" smtClean="0">
                <a:solidFill>
                  <a:srgbClr val="006699"/>
                </a:solidFill>
                <a:latin typeface="+mj-lt"/>
                <a:ea typeface="+mn-ea"/>
                <a:cs typeface="+mn-cs"/>
              </a:rPr>
              <a:t>. </a:t>
            </a:r>
            <a:endParaRPr lang="es-CL" sz="1900" b="0" kern="1200" dirty="0">
              <a:solidFill>
                <a:srgbClr val="006699"/>
              </a:solidFill>
              <a:latin typeface="+mj-lt"/>
              <a:ea typeface="+mn-ea"/>
              <a:cs typeface="+mn-cs"/>
            </a:endParaRPr>
          </a:p>
        </p:txBody>
      </p:sp>
      <p:sp>
        <p:nvSpPr>
          <p:cNvPr id="5" name="4 Marcador de texto"/>
          <p:cNvSpPr>
            <a:spLocks noGrp="1"/>
          </p:cNvSpPr>
          <p:nvPr>
            <p:ph type="body" sz="quarter" idx="12"/>
          </p:nvPr>
        </p:nvSpPr>
        <p:spPr>
          <a:xfrm>
            <a:off x="1360800" y="7227412"/>
            <a:ext cx="8210839" cy="513734"/>
          </a:xfrm>
        </p:spPr>
        <p:txBody>
          <a:bodyPr/>
          <a:lstStyle/>
          <a:p>
            <a:r>
              <a:rPr lang="en-US" b="1" dirty="0" err="1" smtClean="0"/>
              <a:t>Jansky</a:t>
            </a:r>
            <a:r>
              <a:rPr lang="en-US" b="1" dirty="0" smtClean="0"/>
              <a:t> antenna carrousel, which he designed to capture 20.5-MHz frequency radio waves (a wave length of around 14.5 meters). The antenna is mounted on a rotating platform allowing it to turn in any direction.</a:t>
            </a:r>
          </a:p>
          <a:p>
            <a:r>
              <a:rPr lang="en-US" dirty="0" smtClean="0"/>
              <a:t>Credit:  </a:t>
            </a:r>
            <a:r>
              <a:rPr lang="en-US" dirty="0" err="1" smtClean="0"/>
              <a:t>NRAO</a:t>
            </a:r>
            <a:r>
              <a:rPr lang="en-US" dirty="0" smtClean="0"/>
              <a:t>-Green Bank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xEl>
                                              <p:pRg st="0" end="0"/>
                                            </p:txEl>
                                          </p:spTgt>
                                        </p:tgtEl>
                                      </p:cBhvr>
                                    </p:animEffect>
                                    <p:set>
                                      <p:cBhvr>
                                        <p:cTn id="15" dur="1" fill="hold">
                                          <p:stCondLst>
                                            <p:cond delay="9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5">
                                            <p:txEl>
                                              <p:pRg st="1" end="1"/>
                                            </p:txEl>
                                          </p:spTgt>
                                        </p:tgtEl>
                                      </p:cBhvr>
                                    </p:animEffect>
                                    <p:set>
                                      <p:cBhvr>
                                        <p:cTn id="18" dur="1" fill="hold">
                                          <p:stCondLst>
                                            <p:cond delay="999"/>
                                          </p:stCondLst>
                                        </p:cTn>
                                        <p:tgtEl>
                                          <p:spTgt spid="5">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uiExpand="1" build="p"/>
      <p:bldP spid="5"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5 Marcador de posición de imagen" descr="A_APD_100901_PlatoFrente.png"/>
          <p:cNvPicPr>
            <a:picLocks noChangeAspect="1"/>
          </p:cNvPicPr>
          <p:nvPr/>
        </p:nvPicPr>
        <p:blipFill>
          <a:blip r:embed="rId3" cstate="print"/>
          <a:stretch>
            <a:fillRect/>
          </a:stretch>
        </p:blipFill>
        <p:spPr>
          <a:xfrm>
            <a:off x="1501200" y="1472400"/>
            <a:ext cx="8032328" cy="5631161"/>
          </a:xfrm>
          <a:prstGeom prst="rect">
            <a:avLst/>
          </a:prstGeom>
        </p:spPr>
      </p:pic>
      <p:sp>
        <p:nvSpPr>
          <p:cNvPr id="2" name="1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How does an ALMA antenna work</a:t>
            </a:r>
            <a:r>
              <a:rPr lang="es-CL" dirty="0" smtClean="0"/>
              <a:t>?</a:t>
            </a:r>
            <a:endParaRPr lang="es-CL" dirty="0"/>
          </a:p>
        </p:txBody>
      </p:sp>
      <p:pic>
        <p:nvPicPr>
          <p:cNvPr id="6" name="5 Marcador de posición de imagen" descr="A_APD_100901_PlatoFrente.png"/>
          <p:cNvPicPr>
            <a:picLocks noGrp="1" noChangeAspect="1"/>
          </p:cNvPicPr>
          <p:nvPr>
            <p:ph type="pic" sz="quarter" idx="10"/>
          </p:nvPr>
        </p:nvPicPr>
        <p:blipFill>
          <a:blip r:embed="rId4" cstate="print"/>
          <a:srcRect t="209" b="209"/>
          <a:stretch>
            <a:fillRect/>
          </a:stretch>
        </p:blipFill>
        <p:spPr>
          <a:xfrm>
            <a:off x="1501200" y="1472400"/>
            <a:ext cx="8066471" cy="5633604"/>
          </a:xfrm>
        </p:spPr>
      </p:pic>
      <p:sp>
        <p:nvSpPr>
          <p:cNvPr id="4" name="3 Marcador de texto"/>
          <p:cNvSpPr>
            <a:spLocks noGrp="1"/>
          </p:cNvSpPr>
          <p:nvPr>
            <p:ph type="body" sz="quarter" idx="11"/>
          </p:nvPr>
        </p:nvSpPr>
        <p:spPr>
          <a:xfrm>
            <a:off x="9922137" y="1404442"/>
            <a:ext cx="5249608" cy="5616624"/>
          </a:xfrm>
        </p:spPr>
        <p:txBody>
          <a:bodyPr/>
          <a:lstStyle/>
          <a:p>
            <a:r>
              <a:rPr lang="en-US" sz="1900" b="0" kern="1200" dirty="0" smtClean="0">
                <a:solidFill>
                  <a:srgbClr val="006699"/>
                </a:solidFill>
                <a:latin typeface="+mj-lt"/>
                <a:ea typeface="+mn-ea"/>
                <a:cs typeface="+mn-cs"/>
              </a:rPr>
              <a:t>Most antennas used in radio astronomy have a </a:t>
            </a:r>
            <a:r>
              <a:rPr lang="en-US" sz="1900" b="1" kern="1200" dirty="0" smtClean="0">
                <a:solidFill>
                  <a:srgbClr val="006699"/>
                </a:solidFill>
                <a:latin typeface="+mj-lt"/>
                <a:ea typeface="+mn-ea"/>
                <a:cs typeface="+mn-cs"/>
              </a:rPr>
              <a:t>reflective surface that is parabolic in shape</a:t>
            </a:r>
            <a:r>
              <a:rPr lang="en-US" sz="1900" b="0" kern="1200" dirty="0" smtClean="0">
                <a:solidFill>
                  <a:srgbClr val="006699"/>
                </a:solidFill>
                <a:latin typeface="+mj-lt"/>
                <a:ea typeface="+mn-ea"/>
                <a:cs typeface="+mn-cs"/>
              </a:rPr>
              <a:t>.</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Because of its geometric characteristics a </a:t>
            </a:r>
            <a:r>
              <a:rPr lang="en-US" sz="1900" b="1" kern="1200" dirty="0" smtClean="0">
                <a:solidFill>
                  <a:srgbClr val="006699"/>
                </a:solidFill>
                <a:latin typeface="+mj-lt"/>
                <a:ea typeface="+mn-ea"/>
                <a:cs typeface="+mn-cs"/>
              </a:rPr>
              <a:t>parabolic antenna can efficiently capture signals </a:t>
            </a:r>
            <a:r>
              <a:rPr lang="en-US" sz="1900" b="0" kern="1200" dirty="0" smtClean="0">
                <a:solidFill>
                  <a:srgbClr val="006699"/>
                </a:solidFill>
                <a:latin typeface="+mj-lt"/>
                <a:ea typeface="+mn-ea"/>
                <a:cs typeface="+mn-cs"/>
              </a:rPr>
              <a:t>that reach its surface and direct them to a single point known as the </a:t>
            </a:r>
            <a:r>
              <a:rPr lang="en-US" sz="1900" b="1" kern="1200" dirty="0" smtClean="0">
                <a:solidFill>
                  <a:srgbClr val="006699"/>
                </a:solidFill>
                <a:latin typeface="+mj-lt"/>
                <a:ea typeface="+mn-ea"/>
                <a:cs typeface="+mn-cs"/>
              </a:rPr>
              <a:t>focal point</a:t>
            </a:r>
            <a:r>
              <a:rPr lang="en-US" sz="1900" b="0" kern="1200" dirty="0" smtClean="0">
                <a:solidFill>
                  <a:srgbClr val="006699"/>
                </a:solidFill>
                <a:latin typeface="+mj-lt"/>
                <a:ea typeface="+mn-ea"/>
                <a:cs typeface="+mn-cs"/>
              </a:rPr>
              <a:t>.</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The </a:t>
            </a:r>
            <a:r>
              <a:rPr lang="en-US" sz="1900" b="1" kern="1200" dirty="0" smtClean="0">
                <a:solidFill>
                  <a:srgbClr val="006699"/>
                </a:solidFill>
                <a:latin typeface="+mj-lt"/>
                <a:ea typeface="+mn-ea"/>
                <a:cs typeface="+mn-cs"/>
              </a:rPr>
              <a:t>wavelengths</a:t>
            </a:r>
            <a:r>
              <a:rPr lang="en-US" sz="1900" b="0" kern="1200" dirty="0" smtClean="0">
                <a:solidFill>
                  <a:srgbClr val="006699"/>
                </a:solidFill>
                <a:latin typeface="+mj-lt"/>
                <a:ea typeface="+mn-ea"/>
                <a:cs typeface="+mn-cs"/>
              </a:rPr>
              <a:t> concentrated at the focal point </a:t>
            </a:r>
            <a:r>
              <a:rPr lang="en-US" sz="1900" b="1" kern="1200" dirty="0" smtClean="0">
                <a:solidFill>
                  <a:srgbClr val="006699"/>
                </a:solidFill>
                <a:latin typeface="+mj-lt"/>
                <a:ea typeface="+mn-ea"/>
                <a:cs typeface="+mn-cs"/>
              </a:rPr>
              <a:t>are channeled to band receptors </a:t>
            </a:r>
            <a:r>
              <a:rPr lang="en-US" sz="1900" b="0" kern="1200" dirty="0" smtClean="0">
                <a:solidFill>
                  <a:srgbClr val="006699"/>
                </a:solidFill>
                <a:latin typeface="+mj-lt"/>
                <a:ea typeface="+mn-ea"/>
                <a:cs typeface="+mn-cs"/>
              </a:rPr>
              <a:t>located behind the antenna, at the so-called </a:t>
            </a:r>
            <a:r>
              <a:rPr lang="en-US" sz="1900" b="1" i="1" kern="1200" dirty="0" smtClean="0">
                <a:solidFill>
                  <a:srgbClr val="006699"/>
                </a:solidFill>
                <a:latin typeface="+mj-lt"/>
                <a:ea typeface="+mn-ea"/>
                <a:cs typeface="+mn-cs"/>
              </a:rPr>
              <a:t>front end, </a:t>
            </a:r>
            <a:r>
              <a:rPr lang="en-US" sz="1900" b="0" kern="1200" dirty="0" smtClean="0">
                <a:solidFill>
                  <a:srgbClr val="006699"/>
                </a:solidFill>
                <a:latin typeface="+mj-lt"/>
                <a:ea typeface="+mn-ea"/>
                <a:cs typeface="+mn-cs"/>
              </a:rPr>
              <a:t>where </a:t>
            </a:r>
            <a:r>
              <a:rPr lang="en-US" sz="1900" b="1" kern="1200" dirty="0" smtClean="0">
                <a:solidFill>
                  <a:srgbClr val="006699"/>
                </a:solidFill>
                <a:latin typeface="+mj-lt"/>
                <a:ea typeface="+mn-ea"/>
                <a:cs typeface="+mn-cs"/>
              </a:rPr>
              <a:t>signals are amplified and digitized</a:t>
            </a:r>
            <a:r>
              <a:rPr lang="en-US" sz="1900" b="0" kern="1200" dirty="0" smtClean="0">
                <a:solidFill>
                  <a:srgbClr val="006699"/>
                </a:solidFill>
                <a:latin typeface="+mj-lt"/>
                <a:ea typeface="+mn-ea"/>
                <a:cs typeface="+mn-cs"/>
              </a:rPr>
              <a:t> so they can be processed</a:t>
            </a:r>
            <a:r>
              <a:rPr lang="es-CL" dirty="0" smtClean="0"/>
              <a:t>.</a:t>
            </a:r>
          </a:p>
        </p:txBody>
      </p:sp>
      <p:sp>
        <p:nvSpPr>
          <p:cNvPr id="5" name="4 Marcador de texto"/>
          <p:cNvSpPr>
            <a:spLocks noGrp="1"/>
          </p:cNvSpPr>
          <p:nvPr>
            <p:ph type="body" sz="quarter" idx="12"/>
          </p:nvPr>
        </p:nvSpPr>
        <p:spPr>
          <a:xfrm>
            <a:off x="1360800" y="7228800"/>
            <a:ext cx="8210839" cy="513734"/>
          </a:xfrm>
        </p:spPr>
        <p:txBody>
          <a:bodyPr/>
          <a:lstStyle/>
          <a:p>
            <a:r>
              <a:rPr lang="en-US" b="1" dirty="0" smtClean="0"/>
              <a:t>Detail of an antenna disc at ALMA observatory, 2011.</a:t>
            </a:r>
          </a:p>
          <a:p>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a:t>
            </a:r>
          </a:p>
        </p:txBody>
      </p:sp>
      <p:sp>
        <p:nvSpPr>
          <p:cNvPr id="14"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pt-BR" sz="1000" b="1" i="1" dirty="0" err="1" smtClean="0">
                <a:solidFill>
                  <a:srgbClr val="006699"/>
                </a:solidFill>
              </a:rPr>
              <a:t>Antenna</a:t>
            </a:r>
            <a:r>
              <a:rPr lang="pt-BR" sz="1000" b="1" i="1" dirty="0" smtClean="0">
                <a:solidFill>
                  <a:srgbClr val="006699"/>
                </a:solidFill>
              </a:rPr>
              <a:t> </a:t>
            </a:r>
            <a:r>
              <a:rPr lang="pt-BR" sz="1000" b="1" i="1" dirty="0" err="1" smtClean="0">
                <a:solidFill>
                  <a:srgbClr val="006699"/>
                </a:solidFill>
              </a:rPr>
              <a:t>diagram</a:t>
            </a:r>
            <a:r>
              <a:rPr lang="pt-BR" sz="1000" b="1" i="1" dirty="0" smtClean="0">
                <a:solidFill>
                  <a:srgbClr val="006699"/>
                </a:solidFill>
              </a:rPr>
              <a:t>, 2012.</a:t>
            </a:r>
          </a:p>
          <a:p>
            <a:pPr lvl="0">
              <a:spcAft>
                <a:spcPts val="300"/>
              </a:spcAft>
              <a:defRPr/>
            </a:pPr>
            <a:r>
              <a:rPr lang="pt-BR" sz="1000" i="1" dirty="0" err="1" smtClean="0">
                <a:solidFill>
                  <a:srgbClr val="006699"/>
                </a:solidFill>
              </a:rPr>
              <a:t>Credit</a:t>
            </a:r>
            <a:r>
              <a:rPr lang="pt-BR" sz="1000" i="1" dirty="0" smtClean="0">
                <a:solidFill>
                  <a:srgbClr val="006699"/>
                </a:solidFill>
              </a:rPr>
              <a:t>: ALMA (</a:t>
            </a:r>
            <a:r>
              <a:rPr lang="pt-BR" sz="1000" i="1" dirty="0" err="1" smtClean="0">
                <a:solidFill>
                  <a:srgbClr val="006699"/>
                </a:solidFill>
              </a:rPr>
              <a:t>ESO</a:t>
            </a:r>
            <a:r>
              <a:rPr lang="pt-BR" sz="1000" i="1" dirty="0" smtClean="0">
                <a:solidFill>
                  <a:srgbClr val="006699"/>
                </a:solidFill>
              </a:rPr>
              <a:t>/</a:t>
            </a:r>
            <a:r>
              <a:rPr lang="pt-BR" sz="1000" i="1" dirty="0" err="1" smtClean="0">
                <a:solidFill>
                  <a:srgbClr val="006699"/>
                </a:solidFill>
              </a:rPr>
              <a:t>NAOJ</a:t>
            </a:r>
            <a:r>
              <a:rPr lang="pt-BR" sz="1000" i="1" dirty="0" smtClean="0">
                <a:solidFill>
                  <a:srgbClr val="006699"/>
                </a:solidFill>
              </a:rPr>
              <a:t>/</a:t>
            </a:r>
            <a:r>
              <a:rPr lang="pt-BR" sz="1000" i="1" dirty="0" err="1" smtClean="0">
                <a:solidFill>
                  <a:srgbClr val="006699"/>
                </a:solidFill>
              </a:rPr>
              <a:t>NRAO</a:t>
            </a:r>
            <a:r>
              <a:rPr lang="pt-BR"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xEl>
                                              <p:pRg st="1" end="1"/>
                                            </p:txEl>
                                          </p:spTgt>
                                        </p:tgtEl>
                                      </p:cBhvr>
                                    </p:animEffect>
                                    <p:set>
                                      <p:cBhvr>
                                        <p:cTn id="18" dur="1" fill="hold">
                                          <p:stCondLst>
                                            <p:cond delay="499"/>
                                          </p:stCondLst>
                                        </p:cTn>
                                        <p:tgtEl>
                                          <p:spTgt spid="5">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1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9 Marcador de posición de imagen" descr="a_APG_091204_Antena.png"/>
          <p:cNvPicPr>
            <a:picLocks noChangeAspect="1"/>
          </p:cNvPicPr>
          <p:nvPr/>
        </p:nvPicPr>
        <p:blipFill>
          <a:blip r:embed="rId3" cstate="print"/>
          <a:stretch>
            <a:fillRect/>
          </a:stretch>
        </p:blipFill>
        <p:spPr>
          <a:xfrm>
            <a:off x="7124400" y="1501200"/>
            <a:ext cx="8015882" cy="5622514"/>
          </a:xfrm>
          <a:prstGeom prst="rect">
            <a:avLst/>
          </a:prstGeom>
        </p:spPr>
      </p:pic>
      <p:pic>
        <p:nvPicPr>
          <p:cNvPr id="12" name="9 Marcador de posición de imagen" descr="a_APG_091204_Antena.png"/>
          <p:cNvPicPr>
            <a:picLocks noChangeAspect="1"/>
          </p:cNvPicPr>
          <p:nvPr/>
        </p:nvPicPr>
        <p:blipFill>
          <a:blip r:embed="rId4" cstate="print"/>
          <a:stretch>
            <a:fillRect/>
          </a:stretch>
        </p:blipFill>
        <p:spPr>
          <a:xfrm>
            <a:off x="7124400" y="1501200"/>
            <a:ext cx="8030168" cy="5632535"/>
          </a:xfrm>
          <a:prstGeom prst="rect">
            <a:avLst/>
          </a:prstGeom>
        </p:spPr>
      </p:pic>
      <p:sp>
        <p:nvSpPr>
          <p:cNvPr id="6" name="5 Título"/>
          <p:cNvSpPr>
            <a:spLocks noGrp="1"/>
          </p:cNvSpPr>
          <p:nvPr>
            <p:ph type="title"/>
          </p:nvPr>
        </p:nvSpPr>
        <p:spPr/>
        <p:txBody>
          <a:bodyPr/>
          <a:lstStyle/>
          <a:p>
            <a:r>
              <a:rPr lang="es-CL" dirty="0" err="1" smtClean="0"/>
              <a:t>Resolution</a:t>
            </a:r>
            <a:endParaRPr lang="es-CL" dirty="0"/>
          </a:p>
        </p:txBody>
      </p:sp>
      <p:sp>
        <p:nvSpPr>
          <p:cNvPr id="8" name="7 Marcador de texto"/>
          <p:cNvSpPr>
            <a:spLocks noGrp="1"/>
          </p:cNvSpPr>
          <p:nvPr>
            <p:ph type="body" sz="quarter" idx="11"/>
          </p:nvPr>
        </p:nvSpPr>
        <p:spPr>
          <a:xfrm>
            <a:off x="1471548" y="1404442"/>
            <a:ext cx="5249608" cy="6840760"/>
          </a:xfrm>
        </p:spPr>
        <p:txBody>
          <a:bodyPr/>
          <a:lstStyle/>
          <a:p>
            <a:r>
              <a:rPr lang="en-US" sz="1900" b="0" kern="1200" baseline="0" dirty="0" smtClean="0">
                <a:solidFill>
                  <a:srgbClr val="006699"/>
                </a:solidFill>
                <a:latin typeface="+mj-lt"/>
                <a:ea typeface="+mn-ea"/>
                <a:cs typeface="+mn-cs"/>
              </a:rPr>
              <a:t>A telescope’s capacity to capture details depends on two things;</a:t>
            </a:r>
            <a:endParaRPr lang="es-CL" dirty="0" smtClean="0"/>
          </a:p>
          <a:p>
            <a:pPr marL="406474" indent="-406474">
              <a:buBlip>
                <a:blip r:embed="rId5"/>
              </a:buBlip>
            </a:pPr>
            <a:r>
              <a:rPr lang="en-US" sz="1900" b="0" kern="1200" baseline="0" dirty="0" smtClean="0">
                <a:solidFill>
                  <a:srgbClr val="006699"/>
                </a:solidFill>
                <a:latin typeface="+mj-lt"/>
                <a:ea typeface="+mn-ea"/>
                <a:cs typeface="+mn-cs"/>
              </a:rPr>
              <a:t>The </a:t>
            </a:r>
            <a:r>
              <a:rPr lang="en-US" sz="1900" b="1" kern="1200" baseline="0" dirty="0" smtClean="0">
                <a:solidFill>
                  <a:srgbClr val="006699"/>
                </a:solidFill>
                <a:latin typeface="+mj-lt"/>
                <a:ea typeface="+mn-ea"/>
                <a:cs typeface="+mn-cs"/>
              </a:rPr>
              <a:t>diameter</a:t>
            </a:r>
            <a:r>
              <a:rPr lang="en-US" sz="1900" b="0" kern="1200" baseline="0" dirty="0" smtClean="0">
                <a:solidFill>
                  <a:srgbClr val="006699"/>
                </a:solidFill>
                <a:latin typeface="+mj-lt"/>
                <a:ea typeface="+mn-ea"/>
                <a:cs typeface="+mn-cs"/>
              </a:rPr>
              <a:t> of the collecting surface</a:t>
            </a:r>
            <a:r>
              <a:rPr lang="es-CL" dirty="0" smtClean="0"/>
              <a:t>.</a:t>
            </a:r>
          </a:p>
          <a:p>
            <a:pPr marL="406474" indent="-406474">
              <a:buBlip>
                <a:blip r:embed="rId5"/>
              </a:buBlip>
            </a:pPr>
            <a:r>
              <a:rPr lang="en-US" sz="1900" b="0" kern="1200" baseline="0" dirty="0" smtClean="0">
                <a:solidFill>
                  <a:srgbClr val="006699"/>
                </a:solidFill>
                <a:latin typeface="+mj-lt"/>
                <a:ea typeface="+mn-ea"/>
                <a:cs typeface="+mn-cs"/>
              </a:rPr>
              <a:t>The color or </a:t>
            </a:r>
            <a:r>
              <a:rPr lang="en-US" sz="1900" b="1" kern="1200" baseline="0" dirty="0" smtClean="0">
                <a:solidFill>
                  <a:srgbClr val="006699"/>
                </a:solidFill>
                <a:latin typeface="+mj-lt"/>
                <a:ea typeface="+mn-ea"/>
                <a:cs typeface="+mn-cs"/>
              </a:rPr>
              <a:t>wavelength </a:t>
            </a:r>
            <a:r>
              <a:rPr lang="en-US" sz="1900" b="0" kern="1200" baseline="0" dirty="0" smtClean="0">
                <a:solidFill>
                  <a:srgbClr val="006699"/>
                </a:solidFill>
                <a:latin typeface="+mj-lt"/>
                <a:ea typeface="+mn-ea"/>
                <a:cs typeface="+mn-cs"/>
              </a:rPr>
              <a:t>of the light it captures</a:t>
            </a:r>
            <a:r>
              <a:rPr lang="es-CL" dirty="0" smtClean="0"/>
              <a:t>.</a:t>
            </a:r>
          </a:p>
          <a:p>
            <a:r>
              <a:rPr lang="en-US" sz="1900" b="1" kern="1200" baseline="0" dirty="0" smtClean="0">
                <a:solidFill>
                  <a:srgbClr val="006699"/>
                </a:solidFill>
                <a:latin typeface="+mj-lt"/>
                <a:ea typeface="+mn-ea"/>
                <a:cs typeface="+mn-cs"/>
              </a:rPr>
              <a:t>The greater the wavelength to be captured, the greater the diameter must be</a:t>
            </a:r>
            <a:r>
              <a:rPr lang="en-US" sz="1900" b="0" kern="1200" baseline="0" dirty="0" smtClean="0">
                <a:solidFill>
                  <a:srgbClr val="006699"/>
                </a:solidFill>
                <a:latin typeface="+mj-lt"/>
                <a:ea typeface="+mn-ea"/>
                <a:cs typeface="+mn-cs"/>
              </a:rPr>
              <a:t>. </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In order to observe with the sharpness of the human eye, </a:t>
            </a:r>
            <a:r>
              <a:rPr lang="en-US" sz="1900" b="1" kern="1200" baseline="0" dirty="0" smtClean="0">
                <a:solidFill>
                  <a:srgbClr val="006699"/>
                </a:solidFill>
                <a:latin typeface="+mj-lt"/>
                <a:ea typeface="+mn-ea"/>
                <a:cs typeface="+mn-cs"/>
              </a:rPr>
              <a:t>a radio telescope such as ALMA needs to be at least 500 times wider than the human eye</a:t>
            </a:r>
            <a:r>
              <a:rPr lang="en-US" sz="1900" b="0" kern="1200" baseline="0" dirty="0" smtClean="0">
                <a:solidFill>
                  <a:srgbClr val="006699"/>
                </a:solidFill>
                <a:latin typeface="+mj-lt"/>
                <a:ea typeface="+mn-ea"/>
                <a:cs typeface="+mn-cs"/>
              </a:rPr>
              <a:t>. </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The construction of such an enormous antenna, however, is impossible. The scientific community has solved this problem through </a:t>
            </a:r>
            <a:r>
              <a:rPr lang="en-US" sz="1900" b="1" kern="1200" baseline="0" dirty="0" err="1" smtClean="0">
                <a:solidFill>
                  <a:srgbClr val="006699"/>
                </a:solidFill>
                <a:latin typeface="+mj-lt"/>
                <a:ea typeface="+mn-ea"/>
                <a:cs typeface="+mn-cs"/>
              </a:rPr>
              <a:t>Interferometry</a:t>
            </a:r>
            <a:r>
              <a:rPr lang="es-CL" sz="2000" dirty="0" smtClean="0"/>
              <a:t>.</a:t>
            </a:r>
          </a:p>
          <a:p>
            <a:pPr marL="406474" indent="-406474">
              <a:buBlip>
                <a:blip r:embed="rId5"/>
              </a:buBlip>
            </a:pPr>
            <a:endParaRPr lang="es-CL" dirty="0" smtClean="0"/>
          </a:p>
        </p:txBody>
      </p:sp>
      <p:sp>
        <p:nvSpPr>
          <p:cNvPr id="9" name="8 Marcador de texto"/>
          <p:cNvSpPr>
            <a:spLocks noGrp="1"/>
          </p:cNvSpPr>
          <p:nvPr>
            <p:ph type="body" sz="quarter" idx="12"/>
          </p:nvPr>
        </p:nvSpPr>
        <p:spPr>
          <a:xfrm>
            <a:off x="6976800" y="7228800"/>
            <a:ext cx="8208912" cy="513734"/>
          </a:xfrm>
        </p:spPr>
        <p:txBody>
          <a:bodyPr/>
          <a:lstStyle/>
          <a:p>
            <a:pPr lvl="0">
              <a:defRPr/>
            </a:pPr>
            <a:r>
              <a:rPr lang="en-US" b="1" dirty="0" smtClean="0"/>
              <a:t>A telescope’s resolution depends on the diameter of its collecting surface and the size of the wavelength being captured.</a:t>
            </a:r>
          </a:p>
          <a:p>
            <a:pPr lvl="0">
              <a:defRPr/>
            </a:pPr>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a:t>
            </a:r>
          </a:p>
        </p:txBody>
      </p:sp>
      <p:sp>
        <p:nvSpPr>
          <p:cNvPr id="7" name="8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6"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n-US" sz="1000" b="1" i="1" dirty="0" smtClean="0">
                <a:solidFill>
                  <a:srgbClr val="006699"/>
                </a:solidFill>
              </a:rPr>
              <a:t>The resolution depends on the diameter of the collecting surface.</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a:t>
            </a:r>
          </a:p>
        </p:txBody>
      </p:sp>
      <p:pic>
        <p:nvPicPr>
          <p:cNvPr id="10" name="9 Marcador de posición de imagen" descr="a_APG_091204_Antena.png"/>
          <p:cNvPicPr>
            <a:picLocks noGrp="1" noChangeAspect="1"/>
          </p:cNvPicPr>
          <p:nvPr>
            <p:ph type="pic" sz="quarter" idx="10"/>
          </p:nvPr>
        </p:nvPicPr>
        <p:blipFill>
          <a:blip r:embed="rId6" cstate="print"/>
          <a:stretch>
            <a:fillRect/>
          </a:stretch>
        </p:blipFill>
        <p:spPr>
          <a:xfrm>
            <a:off x="7124400" y="1499919"/>
            <a:ext cx="8033214" cy="56336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xit" presetSubtype="0" fill="hold" nodeType="withEffect">
                                  <p:stCondLst>
                                    <p:cond delay="0"/>
                                  </p:stCondLst>
                                  <p:childTnLst>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9">
                                            <p:txEl>
                                              <p:pRg st="0" end="0"/>
                                            </p:txEl>
                                          </p:spTgt>
                                        </p:tgtEl>
                                      </p:cBhvr>
                                    </p:animEffect>
                                    <p:set>
                                      <p:cBhvr>
                                        <p:cTn id="23" dur="1" fill="hold">
                                          <p:stCondLst>
                                            <p:cond delay="999"/>
                                          </p:stCondLst>
                                        </p:cTn>
                                        <p:tgtEl>
                                          <p:spTgt spid="9">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9">
                                            <p:txEl>
                                              <p:pRg st="1" end="1"/>
                                            </p:txEl>
                                          </p:spTgt>
                                        </p:tgtEl>
                                      </p:cBhvr>
                                    </p:animEffect>
                                    <p:set>
                                      <p:cBhvr>
                                        <p:cTn id="26" dur="1" fill="hold">
                                          <p:stCondLst>
                                            <p:cond delay="999"/>
                                          </p:stCondLst>
                                        </p:cTn>
                                        <p:tgtEl>
                                          <p:spTgt spid="9">
                                            <p:txEl>
                                              <p:pRg st="1" end="1"/>
                                            </p:txEl>
                                          </p:spTgt>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xit" presetSubtype="0" fill="hold" nodeType="withEffect">
                                  <p:stCondLst>
                                    <p:cond delay="0"/>
                                  </p:stCondLst>
                                  <p:childTnLst>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6"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13 Marcador de posición de imagen" descr="Como3.png"/>
          <p:cNvPicPr>
            <a:picLocks noChangeAspect="1"/>
          </p:cNvPicPr>
          <p:nvPr/>
        </p:nvPicPr>
        <p:blipFill>
          <a:blip r:embed="rId3" cstate="print"/>
          <a:stretch>
            <a:fillRect/>
          </a:stretch>
        </p:blipFill>
        <p:spPr>
          <a:xfrm>
            <a:off x="1501961" y="1490934"/>
            <a:ext cx="8031691" cy="5632535"/>
          </a:xfrm>
          <a:prstGeom prst="rect">
            <a:avLst/>
          </a:prstGeom>
        </p:spPr>
      </p:pic>
      <p:pic>
        <p:nvPicPr>
          <p:cNvPr id="7" name="13 Marcador de posición de imagen" descr="Como3.png"/>
          <p:cNvPicPr>
            <a:picLocks noChangeAspect="1"/>
          </p:cNvPicPr>
          <p:nvPr/>
        </p:nvPicPr>
        <p:blipFill>
          <a:blip r:embed="rId4" cstate="print"/>
          <a:stretch>
            <a:fillRect/>
          </a:stretch>
        </p:blipFill>
        <p:spPr>
          <a:xfrm>
            <a:off x="1501200" y="1490400"/>
            <a:ext cx="8044517" cy="5633604"/>
          </a:xfrm>
          <a:prstGeom prst="rect">
            <a:avLst/>
          </a:prstGeom>
        </p:spPr>
      </p:pic>
      <p:sp>
        <p:nvSpPr>
          <p:cNvPr id="2" name="1 Título"/>
          <p:cNvSpPr>
            <a:spLocks noGrp="1"/>
          </p:cNvSpPr>
          <p:nvPr>
            <p:ph type="title"/>
          </p:nvPr>
        </p:nvSpPr>
        <p:spPr/>
        <p:txBody>
          <a:bodyPr/>
          <a:lstStyle/>
          <a:p>
            <a:r>
              <a:rPr lang="es-CL" dirty="0" err="1" smtClean="0"/>
              <a:t>Interferometry</a:t>
            </a:r>
            <a:endParaRPr lang="es-CL" dirty="0"/>
          </a:p>
        </p:txBody>
      </p:sp>
      <p:pic>
        <p:nvPicPr>
          <p:cNvPr id="14" name="13 Marcador de posición de imagen" descr="Como3.png"/>
          <p:cNvPicPr>
            <a:picLocks noGrp="1" noChangeAspect="1"/>
          </p:cNvPicPr>
          <p:nvPr>
            <p:ph type="pic" sz="quarter" idx="10"/>
          </p:nvPr>
        </p:nvPicPr>
        <p:blipFill>
          <a:blip r:embed="rId5" cstate="print"/>
          <a:stretch>
            <a:fillRect/>
          </a:stretch>
        </p:blipFill>
        <p:spPr>
          <a:xfrm>
            <a:off x="1501200" y="1490400"/>
            <a:ext cx="8031691" cy="5633604"/>
          </a:xfrm>
        </p:spPr>
      </p:pic>
      <p:sp>
        <p:nvSpPr>
          <p:cNvPr id="4" name="3 Marcador de texto"/>
          <p:cNvSpPr>
            <a:spLocks noGrp="1"/>
          </p:cNvSpPr>
          <p:nvPr>
            <p:ph type="body" sz="quarter" idx="11"/>
          </p:nvPr>
        </p:nvSpPr>
        <p:spPr>
          <a:xfrm>
            <a:off x="9922137" y="1404442"/>
            <a:ext cx="5249608" cy="6480720"/>
          </a:xfrm>
        </p:spPr>
        <p:txBody>
          <a:bodyPr/>
          <a:lstStyle/>
          <a:p>
            <a:r>
              <a:rPr lang="en-US" sz="1900" b="0" kern="1200" dirty="0" smtClean="0">
                <a:solidFill>
                  <a:srgbClr val="006699"/>
                </a:solidFill>
                <a:latin typeface="+mj-lt"/>
                <a:ea typeface="+mn-ea"/>
                <a:cs typeface="+mn-cs"/>
              </a:rPr>
              <a:t>The surface of an antenna is made up of </a:t>
            </a:r>
            <a:r>
              <a:rPr lang="en-US" sz="1900" b="1" kern="1200" dirty="0" smtClean="0">
                <a:solidFill>
                  <a:srgbClr val="006699"/>
                </a:solidFill>
                <a:latin typeface="+mj-lt"/>
                <a:ea typeface="+mn-ea"/>
                <a:cs typeface="+mn-cs"/>
              </a:rPr>
              <a:t>various panels</a:t>
            </a:r>
            <a:r>
              <a:rPr lang="en-US" sz="1900" b="0" kern="1200" dirty="0" smtClean="0">
                <a:solidFill>
                  <a:srgbClr val="006699"/>
                </a:solidFill>
                <a:latin typeface="+mj-lt"/>
                <a:ea typeface="+mn-ea"/>
                <a:cs typeface="+mn-cs"/>
              </a:rPr>
              <a:t>, and the antenna would still work if one of the panels were missing.</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It is possible to </a:t>
            </a:r>
            <a:r>
              <a:rPr lang="en-US" sz="1900" b="1" kern="1200" dirty="0" smtClean="0">
                <a:solidFill>
                  <a:srgbClr val="006699"/>
                </a:solidFill>
                <a:latin typeface="+mj-lt"/>
                <a:ea typeface="+mn-ea"/>
                <a:cs typeface="+mn-cs"/>
              </a:rPr>
              <a:t>group together multiple antennas</a:t>
            </a:r>
            <a:r>
              <a:rPr lang="en-US" sz="1900" b="0" kern="1200" dirty="0" smtClean="0">
                <a:solidFill>
                  <a:srgbClr val="006699"/>
                </a:solidFill>
                <a:latin typeface="+mj-lt"/>
                <a:ea typeface="+mn-ea"/>
                <a:cs typeface="+mn-cs"/>
              </a:rPr>
              <a:t> inside a large, defined surface area, where </a:t>
            </a:r>
            <a:r>
              <a:rPr lang="en-US" sz="1900" b="1" kern="1200" dirty="0" smtClean="0">
                <a:solidFill>
                  <a:srgbClr val="006699"/>
                </a:solidFill>
                <a:latin typeface="+mj-lt"/>
                <a:ea typeface="+mn-ea"/>
                <a:cs typeface="+mn-cs"/>
              </a:rPr>
              <a:t>each antenna acts as a panel </a:t>
            </a:r>
            <a:r>
              <a:rPr lang="en-US" sz="1900" b="0" kern="1200" dirty="0" smtClean="0">
                <a:solidFill>
                  <a:srgbClr val="006699"/>
                </a:solidFill>
                <a:latin typeface="+mj-lt"/>
                <a:ea typeface="+mn-ea"/>
                <a:cs typeface="+mn-cs"/>
              </a:rPr>
              <a:t>within this “</a:t>
            </a:r>
            <a:r>
              <a:rPr lang="en-US" sz="1900" b="1" i="1" kern="1200" dirty="0" smtClean="0">
                <a:solidFill>
                  <a:srgbClr val="006699"/>
                </a:solidFill>
                <a:latin typeface="+mj-lt"/>
                <a:ea typeface="+mn-ea"/>
                <a:cs typeface="+mn-cs"/>
              </a:rPr>
              <a:t>virtual antenna</a:t>
            </a:r>
            <a:r>
              <a:rPr lang="en-US" sz="1900" b="0" kern="1200" dirty="0" smtClean="0">
                <a:solidFill>
                  <a:srgbClr val="006699"/>
                </a:solidFill>
                <a:latin typeface="+mj-lt"/>
                <a:ea typeface="+mn-ea"/>
                <a:cs typeface="+mn-cs"/>
              </a:rPr>
              <a:t>”.</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When a </a:t>
            </a:r>
            <a:r>
              <a:rPr lang="en-US" sz="1900" b="1" kern="1200" dirty="0" smtClean="0">
                <a:solidFill>
                  <a:srgbClr val="006699"/>
                </a:solidFill>
                <a:latin typeface="+mj-lt"/>
                <a:ea typeface="+mn-ea"/>
                <a:cs typeface="+mn-cs"/>
              </a:rPr>
              <a:t>group of antennas is synchronized to observe the same object </a:t>
            </a:r>
            <a:r>
              <a:rPr lang="en-US" sz="1900" b="0" kern="1200" dirty="0" smtClean="0">
                <a:solidFill>
                  <a:srgbClr val="006699"/>
                </a:solidFill>
                <a:latin typeface="+mj-lt"/>
                <a:ea typeface="+mn-ea"/>
                <a:cs typeface="+mn-cs"/>
              </a:rPr>
              <a:t>and the signals captured by each one are then directed, simultaneously, to a single </a:t>
            </a:r>
            <a:r>
              <a:rPr lang="en-US" sz="1900" b="1" kern="1200" dirty="0" smtClean="0">
                <a:solidFill>
                  <a:srgbClr val="006699"/>
                </a:solidFill>
                <a:latin typeface="+mj-lt"/>
                <a:ea typeface="+mn-ea"/>
                <a:cs typeface="+mn-cs"/>
              </a:rPr>
              <a:t>focal plane</a:t>
            </a:r>
            <a:r>
              <a:rPr lang="en-US" sz="1900" b="0" kern="1200" dirty="0" smtClean="0">
                <a:solidFill>
                  <a:srgbClr val="006699"/>
                </a:solidFill>
                <a:latin typeface="+mj-lt"/>
                <a:ea typeface="+mn-ea"/>
                <a:cs typeface="+mn-cs"/>
              </a:rPr>
              <a:t>, an image is obtained that is equivalent in resolution to an image obtained by a single antenna equal in diameter to the group of antennas.   </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The </a:t>
            </a:r>
            <a:r>
              <a:rPr lang="en-US" sz="1900" b="1" kern="1200" dirty="0" smtClean="0">
                <a:solidFill>
                  <a:srgbClr val="006699"/>
                </a:solidFill>
                <a:latin typeface="+mj-lt"/>
                <a:ea typeface="+mn-ea"/>
                <a:cs typeface="+mn-cs"/>
              </a:rPr>
              <a:t>66 antennas at ALMA</a:t>
            </a:r>
            <a:r>
              <a:rPr lang="en-US" sz="1900" b="0" kern="1200" dirty="0" smtClean="0">
                <a:solidFill>
                  <a:srgbClr val="006699"/>
                </a:solidFill>
                <a:latin typeface="+mj-lt"/>
                <a:ea typeface="+mn-ea"/>
                <a:cs typeface="+mn-cs"/>
              </a:rPr>
              <a:t>, located on the Chajnantor Plateau</a:t>
            </a:r>
            <a:r>
              <a:rPr lang="en-US" sz="1900" b="1" kern="1200" dirty="0" smtClean="0">
                <a:solidFill>
                  <a:srgbClr val="006699"/>
                </a:solidFill>
                <a:latin typeface="+mj-lt"/>
                <a:ea typeface="+mn-ea"/>
                <a:cs typeface="+mn-cs"/>
              </a:rPr>
              <a:t>, will form a radio interferometer with a maximum diameter of 16 kilometers</a:t>
            </a:r>
            <a:r>
              <a:rPr lang="es-CL" dirty="0" smtClean="0"/>
              <a:t>.</a:t>
            </a:r>
          </a:p>
        </p:txBody>
      </p:sp>
      <p:sp>
        <p:nvSpPr>
          <p:cNvPr id="13" name="12 Marcador de texto"/>
          <p:cNvSpPr>
            <a:spLocks noGrp="1"/>
          </p:cNvSpPr>
          <p:nvPr>
            <p:ph type="body" sz="quarter" idx="12"/>
          </p:nvPr>
        </p:nvSpPr>
        <p:spPr/>
        <p:txBody>
          <a:bodyPr/>
          <a:lstStyle/>
          <a:p>
            <a:r>
              <a:rPr lang="en-US" b="1" dirty="0" smtClean="0"/>
              <a:t>Detail of antenna panels, 2009</a:t>
            </a:r>
          </a:p>
          <a:p>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a:t>
            </a:r>
          </a:p>
        </p:txBody>
      </p:sp>
      <p:sp>
        <p:nvSpPr>
          <p:cNvPr id="9" name="12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pt-BR" sz="1000" b="1" i="1" dirty="0" err="1" smtClean="0">
                <a:solidFill>
                  <a:srgbClr val="006699"/>
                </a:solidFill>
              </a:rPr>
              <a:t>Interferometer</a:t>
            </a:r>
            <a:r>
              <a:rPr lang="pt-BR" sz="1000" b="1" i="1" dirty="0" smtClean="0">
                <a:solidFill>
                  <a:srgbClr val="006699"/>
                </a:solidFill>
              </a:rPr>
              <a:t> </a:t>
            </a:r>
            <a:r>
              <a:rPr lang="pt-BR" sz="1000" b="1" i="1" dirty="0" err="1" smtClean="0">
                <a:solidFill>
                  <a:srgbClr val="006699"/>
                </a:solidFill>
              </a:rPr>
              <a:t>diagram</a:t>
            </a:r>
            <a:r>
              <a:rPr lang="pt-BR" sz="1000" b="1" i="1" dirty="0" smtClean="0">
                <a:solidFill>
                  <a:srgbClr val="006699"/>
                </a:solidFill>
              </a:rPr>
              <a:t>, 2012.</a:t>
            </a:r>
          </a:p>
          <a:p>
            <a:pPr lvl="0">
              <a:spcAft>
                <a:spcPts val="300"/>
              </a:spcAft>
              <a:defRPr/>
            </a:pPr>
            <a:r>
              <a:rPr lang="pt-BR" sz="1000" i="1" dirty="0" err="1" smtClean="0">
                <a:solidFill>
                  <a:srgbClr val="006699"/>
                </a:solidFill>
              </a:rPr>
              <a:t>Credit</a:t>
            </a:r>
            <a:r>
              <a:rPr lang="pt-BR" sz="1000" i="1" dirty="0" smtClean="0">
                <a:solidFill>
                  <a:srgbClr val="006699"/>
                </a:solidFill>
              </a:rPr>
              <a:t>: ALMA (</a:t>
            </a:r>
            <a:r>
              <a:rPr lang="pt-BR" sz="1000" i="1" dirty="0" err="1" smtClean="0">
                <a:solidFill>
                  <a:srgbClr val="006699"/>
                </a:solidFill>
              </a:rPr>
              <a:t>ESO</a:t>
            </a:r>
            <a:r>
              <a:rPr lang="pt-BR" sz="1000" i="1" dirty="0" smtClean="0">
                <a:solidFill>
                  <a:srgbClr val="006699"/>
                </a:solidFill>
              </a:rPr>
              <a:t>/</a:t>
            </a:r>
            <a:r>
              <a:rPr lang="pt-BR" sz="1000" i="1" dirty="0" err="1" smtClean="0">
                <a:solidFill>
                  <a:srgbClr val="006699"/>
                </a:solidFill>
              </a:rPr>
              <a:t>NAOJ</a:t>
            </a:r>
            <a:r>
              <a:rPr lang="pt-BR" sz="1000" i="1" dirty="0" smtClean="0">
                <a:solidFill>
                  <a:srgbClr val="006699"/>
                </a:solidFill>
              </a:rPr>
              <a:t>/</a:t>
            </a:r>
            <a:r>
              <a:rPr lang="pt-BR" sz="1000" i="1" dirty="0" err="1" smtClean="0">
                <a:solidFill>
                  <a:srgbClr val="006699"/>
                </a:solidFill>
              </a:rPr>
              <a:t>NRAO</a:t>
            </a:r>
            <a:r>
              <a:rPr lang="pt-BR"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4"/>
                                        </p:tgtEl>
                                      </p:cBhvr>
                                    </p:animEffect>
                                    <p:set>
                                      <p:cBhvr>
                                        <p:cTn id="12" dur="1" fill="hold">
                                          <p:stCondLst>
                                            <p:cond delay="999"/>
                                          </p:stCondLst>
                                        </p:cTn>
                                        <p:tgtEl>
                                          <p:spTgt spid="1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3">
                                            <p:txEl>
                                              <p:pRg st="0" end="0"/>
                                            </p:txEl>
                                          </p:spTgt>
                                        </p:tgtEl>
                                      </p:cBhvr>
                                    </p:animEffect>
                                    <p:set>
                                      <p:cBhvr>
                                        <p:cTn id="15" dur="1" fill="hold">
                                          <p:stCondLst>
                                            <p:cond delay="999"/>
                                          </p:stCondLst>
                                        </p:cTn>
                                        <p:tgtEl>
                                          <p:spTgt spid="13">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3">
                                            <p:txEl>
                                              <p:pRg st="1" end="1"/>
                                            </p:txEl>
                                          </p:spTgt>
                                        </p:tgtEl>
                                      </p:cBhvr>
                                    </p:animEffect>
                                    <p:set>
                                      <p:cBhvr>
                                        <p:cTn id="18" dur="1" fill="hold">
                                          <p:stCondLst>
                                            <p:cond delay="999"/>
                                          </p:stCondLst>
                                        </p:cTn>
                                        <p:tgtEl>
                                          <p:spTgt spid="13">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uiExpand="1"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9 Marcador de posición de imagen" descr="TEC_TRANS_081209_TransportadoryAntena_ (2).png"/>
          <p:cNvPicPr>
            <a:picLocks noChangeAspect="1"/>
          </p:cNvPicPr>
          <p:nvPr/>
        </p:nvPicPr>
        <p:blipFill>
          <a:blip r:embed="rId3" cstate="print"/>
          <a:stretch>
            <a:fillRect/>
          </a:stretch>
        </p:blipFill>
        <p:spPr>
          <a:xfrm>
            <a:off x="7124400" y="1501200"/>
            <a:ext cx="8031692" cy="5633603"/>
          </a:xfrm>
          <a:prstGeom prst="rect">
            <a:avLst/>
          </a:prstGeom>
        </p:spPr>
      </p:pic>
      <p:pic>
        <p:nvPicPr>
          <p:cNvPr id="7" name="9 Marcador de posición de imagen" descr="TEC_TRANS_081209_TransportadoryAntena_ (2).png"/>
          <p:cNvPicPr>
            <a:picLocks noChangeAspect="1"/>
          </p:cNvPicPr>
          <p:nvPr/>
        </p:nvPicPr>
        <p:blipFill>
          <a:blip r:embed="rId4"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n-US" sz="3200" b="1" kern="1200" dirty="0" err="1" smtClean="0">
                <a:solidFill>
                  <a:srgbClr val="FFD130"/>
                </a:solidFill>
                <a:latin typeface="Century Gothic" pitchFamily="34" charset="0"/>
                <a:ea typeface="+mj-ea"/>
                <a:cs typeface="Arial" pitchFamily="34" charset="0"/>
              </a:rPr>
              <a:t>ALMA’s</a:t>
            </a:r>
            <a:r>
              <a:rPr lang="en-US" sz="3200" b="1" kern="1200" dirty="0" smtClean="0">
                <a:solidFill>
                  <a:srgbClr val="FFD130"/>
                </a:solidFill>
                <a:latin typeface="Century Gothic" pitchFamily="34" charset="0"/>
                <a:ea typeface="+mj-ea"/>
                <a:cs typeface="Arial" pitchFamily="34" charset="0"/>
              </a:rPr>
              <a:t> versatility</a:t>
            </a:r>
            <a:endParaRPr lang="es-CL" dirty="0"/>
          </a:p>
        </p:txBody>
      </p:sp>
      <p:pic>
        <p:nvPicPr>
          <p:cNvPr id="10" name="9 Marcador de posición de imagen" descr="TEC_TRANS_081209_TransportadoryAntena_ (2).png"/>
          <p:cNvPicPr>
            <a:picLocks noGrp="1" noChangeAspect="1"/>
          </p:cNvPicPr>
          <p:nvPr>
            <p:ph type="pic" sz="quarter" idx="10"/>
          </p:nvPr>
        </p:nvPicPr>
        <p:blipFill>
          <a:blip r:embed="rId5" cstate="print"/>
          <a:stretch>
            <a:fillRect/>
          </a:stretch>
        </p:blipFill>
        <p:spPr>
          <a:xfrm>
            <a:off x="7122663" y="1499919"/>
            <a:ext cx="8031692" cy="5633604"/>
          </a:xfrm>
        </p:spPr>
      </p:pic>
      <p:sp>
        <p:nvSpPr>
          <p:cNvPr id="8" name="7 Marcador de texto"/>
          <p:cNvSpPr>
            <a:spLocks noGrp="1"/>
          </p:cNvSpPr>
          <p:nvPr>
            <p:ph type="body" sz="quarter" idx="11"/>
          </p:nvPr>
        </p:nvSpPr>
        <p:spPr/>
        <p:txBody>
          <a:bodyPr/>
          <a:lstStyle/>
          <a:p>
            <a:r>
              <a:rPr lang="en-US" sz="1900" b="0" kern="1200" baseline="0" dirty="0" smtClean="0">
                <a:solidFill>
                  <a:srgbClr val="006699"/>
                </a:solidFill>
                <a:latin typeface="+mj-lt"/>
                <a:ea typeface="+mn-ea"/>
                <a:cs typeface="+mn-cs"/>
              </a:rPr>
              <a:t>The technique of </a:t>
            </a:r>
            <a:r>
              <a:rPr lang="en-US" sz="1900" b="1" kern="1200" baseline="0" dirty="0" err="1" smtClean="0">
                <a:solidFill>
                  <a:srgbClr val="006699"/>
                </a:solidFill>
                <a:latin typeface="+mj-lt"/>
                <a:ea typeface="+mn-ea"/>
                <a:cs typeface="+mn-cs"/>
              </a:rPr>
              <a:t>Interferometry</a:t>
            </a:r>
            <a:r>
              <a:rPr lang="en-US" sz="1900" b="0" kern="1200" baseline="0" dirty="0" smtClean="0">
                <a:solidFill>
                  <a:srgbClr val="006699"/>
                </a:solidFill>
                <a:latin typeface="+mj-lt"/>
                <a:ea typeface="+mn-ea"/>
                <a:cs typeface="+mn-cs"/>
              </a:rPr>
              <a:t>, invented by the British astronomer Martin Ryle in the 1950s, not only allows for a greater diameter but also </a:t>
            </a:r>
            <a:r>
              <a:rPr lang="en-US" sz="1900" b="1" kern="1200" baseline="0" dirty="0" smtClean="0">
                <a:solidFill>
                  <a:srgbClr val="006699"/>
                </a:solidFill>
                <a:latin typeface="+mj-lt"/>
                <a:ea typeface="+mn-ea"/>
                <a:cs typeface="+mn-cs"/>
              </a:rPr>
              <a:t>enables redistribution of the antennas depending on the resolution</a:t>
            </a:r>
            <a:r>
              <a:rPr lang="en-US" sz="1900" b="0" kern="1200" baseline="0" dirty="0" smtClean="0">
                <a:solidFill>
                  <a:srgbClr val="006699"/>
                </a:solidFill>
                <a:latin typeface="+mj-lt"/>
                <a:ea typeface="+mn-ea"/>
                <a:cs typeface="+mn-cs"/>
              </a:rPr>
              <a:t> required for each observation</a:t>
            </a:r>
            <a:r>
              <a:rPr lang="es-CL" dirty="0" smtClean="0"/>
              <a:t>.</a:t>
            </a:r>
          </a:p>
          <a:p>
            <a:pPr>
              <a:buBlip>
                <a:blip r:embed="rId6"/>
              </a:buBlip>
            </a:pPr>
            <a:r>
              <a:rPr lang="en-US" sz="1900" b="0" kern="1200" baseline="0" dirty="0" smtClean="0">
                <a:solidFill>
                  <a:srgbClr val="006699"/>
                </a:solidFill>
                <a:latin typeface="+mj-lt"/>
                <a:ea typeface="+mn-ea"/>
                <a:cs typeface="+mn-cs"/>
              </a:rPr>
              <a:t>The </a:t>
            </a:r>
            <a:r>
              <a:rPr lang="en-US" sz="1900" b="1" kern="1200" baseline="0" dirty="0" smtClean="0">
                <a:solidFill>
                  <a:srgbClr val="006699"/>
                </a:solidFill>
                <a:latin typeface="+mj-lt"/>
                <a:ea typeface="+mn-ea"/>
                <a:cs typeface="+mn-cs"/>
              </a:rPr>
              <a:t>more details </a:t>
            </a:r>
            <a:r>
              <a:rPr lang="en-US" sz="1900" b="0" kern="1200" baseline="0" dirty="0" smtClean="0">
                <a:solidFill>
                  <a:srgbClr val="006699"/>
                </a:solidFill>
                <a:latin typeface="+mj-lt"/>
                <a:ea typeface="+mn-ea"/>
                <a:cs typeface="+mn-cs"/>
              </a:rPr>
              <a:t>that are needed, the </a:t>
            </a:r>
            <a:r>
              <a:rPr lang="en-US" sz="1900" b="1" kern="1200" baseline="0" dirty="0" smtClean="0">
                <a:solidFill>
                  <a:srgbClr val="006699"/>
                </a:solidFill>
                <a:latin typeface="+mj-lt"/>
                <a:ea typeface="+mn-ea"/>
                <a:cs typeface="+mn-cs"/>
              </a:rPr>
              <a:t>greater the diameter over which the antennas will be distributed</a:t>
            </a:r>
            <a:r>
              <a:rPr lang="en-US" sz="1900" b="0" kern="1200" baseline="0" dirty="0" smtClean="0">
                <a:solidFill>
                  <a:srgbClr val="006699"/>
                </a:solidFill>
                <a:latin typeface="+mj-lt"/>
                <a:ea typeface="+mn-ea"/>
                <a:cs typeface="+mn-cs"/>
              </a:rPr>
              <a:t> for greater resolution</a:t>
            </a:r>
            <a:r>
              <a:rPr lang="es-CL" b="0" baseline="0" dirty="0" smtClean="0"/>
              <a:t>.</a:t>
            </a:r>
            <a:endParaRPr lang="es-CL" dirty="0" smtClean="0"/>
          </a:p>
          <a:p>
            <a:pPr>
              <a:buBlip>
                <a:blip r:embed="rId6"/>
              </a:buBlip>
            </a:pPr>
            <a:r>
              <a:rPr lang="en-US" sz="1900" b="0" kern="1200" baseline="0" dirty="0" smtClean="0">
                <a:solidFill>
                  <a:srgbClr val="006699"/>
                </a:solidFill>
                <a:latin typeface="+mj-lt"/>
                <a:ea typeface="+mn-ea"/>
                <a:cs typeface="+mn-cs"/>
              </a:rPr>
              <a:t>If greater </a:t>
            </a:r>
            <a:r>
              <a:rPr lang="en-US" sz="1900" b="1" kern="1200" baseline="0" dirty="0" smtClean="0">
                <a:solidFill>
                  <a:srgbClr val="006699"/>
                </a:solidFill>
                <a:latin typeface="+mj-lt"/>
                <a:ea typeface="+mn-ea"/>
                <a:cs typeface="+mn-cs"/>
              </a:rPr>
              <a:t>amplitude is needed</a:t>
            </a:r>
            <a:r>
              <a:rPr lang="en-US" sz="1900" b="0" kern="1200" baseline="0" dirty="0" smtClean="0">
                <a:solidFill>
                  <a:srgbClr val="006699"/>
                </a:solidFill>
                <a:latin typeface="+mj-lt"/>
                <a:ea typeface="+mn-ea"/>
                <a:cs typeface="+mn-cs"/>
              </a:rPr>
              <a:t>, the </a:t>
            </a:r>
            <a:r>
              <a:rPr lang="en-US" sz="1900" b="1" kern="1200" baseline="0" dirty="0" smtClean="0">
                <a:solidFill>
                  <a:srgbClr val="006699"/>
                </a:solidFill>
                <a:latin typeface="+mj-lt"/>
                <a:ea typeface="+mn-ea"/>
                <a:cs typeface="+mn-cs"/>
              </a:rPr>
              <a:t>antennas will be grouped together in smaller-diameter</a:t>
            </a:r>
            <a:r>
              <a:rPr lang="en-US" sz="1900" b="0" kern="1200" baseline="0" dirty="0" smtClean="0">
                <a:solidFill>
                  <a:srgbClr val="006699"/>
                </a:solidFill>
                <a:latin typeface="+mj-lt"/>
                <a:ea typeface="+mn-ea"/>
                <a:cs typeface="+mn-cs"/>
              </a:rPr>
              <a:t> groups, in order to cover larger portions of the sky</a:t>
            </a:r>
            <a:r>
              <a:rPr lang="es-CL" b="1" dirty="0" smtClean="0"/>
              <a:t>.</a:t>
            </a:r>
            <a:endParaRPr lang="es-CL" dirty="0" smtClean="0"/>
          </a:p>
          <a:p>
            <a:r>
              <a:rPr lang="en-US" sz="1900" b="1" kern="1200" baseline="0" dirty="0" smtClean="0">
                <a:solidFill>
                  <a:srgbClr val="006699"/>
                </a:solidFill>
                <a:latin typeface="+mj-lt"/>
                <a:ea typeface="+mn-ea"/>
                <a:cs typeface="+mn-cs"/>
              </a:rPr>
              <a:t>ALMA has two transporters </a:t>
            </a:r>
            <a:r>
              <a:rPr lang="en-US" sz="1900" b="0" kern="1200" baseline="0" dirty="0" smtClean="0">
                <a:solidFill>
                  <a:srgbClr val="006699"/>
                </a:solidFill>
                <a:latin typeface="+mj-lt"/>
                <a:ea typeface="+mn-ea"/>
                <a:cs typeface="+mn-cs"/>
              </a:rPr>
              <a:t>that can move the antennas for the diameter requirements of each observation</a:t>
            </a:r>
            <a:r>
              <a:rPr lang="es-CL" dirty="0" smtClean="0"/>
              <a:t>.</a:t>
            </a:r>
          </a:p>
        </p:txBody>
      </p:sp>
      <p:sp>
        <p:nvSpPr>
          <p:cNvPr id="9" name="8 Marcador de texto"/>
          <p:cNvSpPr>
            <a:spLocks noGrp="1"/>
          </p:cNvSpPr>
          <p:nvPr>
            <p:ph type="body" sz="quarter" idx="12"/>
          </p:nvPr>
        </p:nvSpPr>
        <p:spPr/>
        <p:txBody>
          <a:bodyPr/>
          <a:lstStyle/>
          <a:p>
            <a:r>
              <a:rPr lang="en-US" b="1" dirty="0" smtClean="0"/>
              <a:t>4-antenna group on Chajnantor Plateau. </a:t>
            </a:r>
          </a:p>
          <a:p>
            <a:r>
              <a:rPr lang="en-US" dirty="0" smtClean="0"/>
              <a:t>Credit: </a:t>
            </a:r>
            <a:r>
              <a:rPr lang="en-US" dirty="0" err="1" smtClean="0"/>
              <a:t>ESO</a:t>
            </a:r>
            <a:r>
              <a:rPr lang="en-US" dirty="0" smtClean="0"/>
              <a:t>.</a:t>
            </a:r>
          </a:p>
        </p:txBody>
      </p:sp>
      <p:sp>
        <p:nvSpPr>
          <p:cNvPr id="12"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Artist’s</a:t>
            </a:r>
            <a:r>
              <a:rPr lang="es-CL" sz="1000" b="1" i="1" dirty="0" smtClean="0">
                <a:solidFill>
                  <a:srgbClr val="006699"/>
                </a:solidFill>
              </a:rPr>
              <a:t> </a:t>
            </a:r>
            <a:r>
              <a:rPr lang="es-CL" sz="1000" b="1" i="1" dirty="0" err="1" smtClean="0">
                <a:solidFill>
                  <a:srgbClr val="006699"/>
                </a:solidFill>
              </a:rPr>
              <a:t>conception</a:t>
            </a:r>
            <a:r>
              <a:rPr lang="es-CL" sz="1000" b="1" i="1" dirty="0" smtClean="0">
                <a:solidFill>
                  <a:srgbClr val="006699"/>
                </a:solidFill>
              </a:rPr>
              <a:t> of the Atacama Compact Array (</a:t>
            </a:r>
            <a:r>
              <a:rPr lang="es-CL" sz="1000" b="1" i="1" dirty="0" err="1" smtClean="0">
                <a:solidFill>
                  <a:srgbClr val="006699"/>
                </a:solidFill>
              </a:rPr>
              <a:t>ACA</a:t>
            </a:r>
            <a:r>
              <a:rPr lang="es-CL" sz="1000" b="1" i="1" dirty="0" smtClean="0">
                <a:solidFill>
                  <a:srgbClr val="006699"/>
                </a:solidFill>
              </a:rPr>
              <a:t>).</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n-US" sz="1000" b="1" i="1" dirty="0" smtClean="0">
                <a:solidFill>
                  <a:srgbClr val="006699"/>
                </a:solidFill>
              </a:rPr>
              <a:t>Artist’s conception of the extended array of antennas at ALMA.</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nodeType="withEffect">
                                  <p:stCondLst>
                                    <p:cond delay="0"/>
                                  </p:stCondLst>
                                  <p:childTnLst>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9">
                                            <p:txEl>
                                              <p:pRg st="0" end="0"/>
                                            </p:txEl>
                                          </p:spTgt>
                                        </p:tgtEl>
                                      </p:cBhvr>
                                    </p:animEffect>
                                    <p:set>
                                      <p:cBhvr>
                                        <p:cTn id="21" dur="1" fill="hold">
                                          <p:stCondLst>
                                            <p:cond delay="999"/>
                                          </p:stCondLst>
                                        </p:cTn>
                                        <p:tgtEl>
                                          <p:spTgt spid="9">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9">
                                            <p:txEl>
                                              <p:pRg st="1" end="1"/>
                                            </p:txEl>
                                          </p:spTgt>
                                        </p:tgtEl>
                                      </p:cBhvr>
                                    </p:animEffect>
                                    <p:set>
                                      <p:cBhvr>
                                        <p:cTn id="24" dur="1" fill="hold">
                                          <p:stCondLst>
                                            <p:cond delay="999"/>
                                          </p:stCondLst>
                                        </p:cTn>
                                        <p:tgtEl>
                                          <p:spTgt spid="9">
                                            <p:txEl>
                                              <p:pRg st="1" end="1"/>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par>
                                <p:cTn id="33" presetID="10" presetClass="exit" presetSubtype="0" fill="hold" nodeType="withEffect">
                                  <p:stCondLst>
                                    <p:cond delay="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2" grpId="0"/>
      <p:bldP spid="13" grpId="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9 Marcador de posición de imagen" descr="TEC_TRANS_090516_TransportadoresAntenasOttoLore.png"/>
          <p:cNvPicPr>
            <a:picLocks noChangeAspect="1"/>
          </p:cNvPicPr>
          <p:nvPr/>
        </p:nvPicPr>
        <p:blipFill>
          <a:blip r:embed="rId3" cstate="print"/>
          <a:stretch>
            <a:fillRect/>
          </a:stretch>
        </p:blipFill>
        <p:spPr>
          <a:xfrm>
            <a:off x="1472400" y="1501200"/>
            <a:ext cx="8031691" cy="5633603"/>
          </a:xfrm>
          <a:prstGeom prst="rect">
            <a:avLst/>
          </a:prstGeom>
        </p:spPr>
      </p:pic>
      <p:pic>
        <p:nvPicPr>
          <p:cNvPr id="7" name="9 Marcador de posición de imagen" descr="TEC_TRANS_090516_TransportadoresAntenasOttoLore.png"/>
          <p:cNvPicPr>
            <a:picLocks noChangeAspect="1"/>
          </p:cNvPicPr>
          <p:nvPr/>
        </p:nvPicPr>
        <p:blipFill>
          <a:blip r:embed="rId4" cstate="print"/>
          <a:stretch>
            <a:fillRect/>
          </a:stretch>
        </p:blipFill>
        <p:spPr>
          <a:xfrm>
            <a:off x="1472400" y="1501200"/>
            <a:ext cx="8031691" cy="5633603"/>
          </a:xfrm>
          <a:prstGeom prst="rect">
            <a:avLst/>
          </a:prstGeom>
        </p:spPr>
      </p:pic>
      <p:sp>
        <p:nvSpPr>
          <p:cNvPr id="6" name="5 Título"/>
          <p:cNvSpPr>
            <a:spLocks noGrp="1"/>
          </p:cNvSpPr>
          <p:nvPr>
            <p:ph type="title"/>
          </p:nvPr>
        </p:nvSpPr>
        <p:spPr/>
        <p:txBody>
          <a:bodyPr/>
          <a:lstStyle/>
          <a:p>
            <a:r>
              <a:rPr lang="en-US" sz="3200" b="1" kern="1200" dirty="0" err="1" smtClean="0">
                <a:solidFill>
                  <a:srgbClr val="FFD130"/>
                </a:solidFill>
                <a:latin typeface="Century Gothic" pitchFamily="34" charset="0"/>
                <a:ea typeface="+mj-ea"/>
                <a:cs typeface="Arial" pitchFamily="34" charset="0"/>
              </a:rPr>
              <a:t>ALMA’s</a:t>
            </a:r>
            <a:r>
              <a:rPr lang="en-US" sz="3200" b="1" kern="1200" dirty="0" smtClean="0">
                <a:solidFill>
                  <a:srgbClr val="FFD130"/>
                </a:solidFill>
                <a:latin typeface="Century Gothic" pitchFamily="34" charset="0"/>
                <a:ea typeface="+mj-ea"/>
                <a:cs typeface="Arial" pitchFamily="34" charset="0"/>
              </a:rPr>
              <a:t> versatility</a:t>
            </a:r>
            <a:endParaRPr lang="es-CL" dirty="0"/>
          </a:p>
        </p:txBody>
      </p:sp>
      <p:pic>
        <p:nvPicPr>
          <p:cNvPr id="10" name="9 Marcador de posición de imagen" descr="TEC_TRANS_090516_TransportadoresAntenasOttoLore.png"/>
          <p:cNvPicPr>
            <a:picLocks noGrp="1" noChangeAspect="1"/>
          </p:cNvPicPr>
          <p:nvPr>
            <p:ph type="pic" sz="quarter" idx="10"/>
          </p:nvPr>
        </p:nvPicPr>
        <p:blipFill>
          <a:blip r:embed="rId5" cstate="print"/>
          <a:stretch>
            <a:fillRect/>
          </a:stretch>
        </p:blipFill>
        <p:spPr>
          <a:xfrm>
            <a:off x="1472400" y="1499919"/>
            <a:ext cx="8031691" cy="5633604"/>
          </a:xfrm>
        </p:spPr>
      </p:pic>
      <p:sp>
        <p:nvSpPr>
          <p:cNvPr id="8" name="7 Marcador de texto"/>
          <p:cNvSpPr>
            <a:spLocks noGrp="1"/>
          </p:cNvSpPr>
          <p:nvPr>
            <p:ph type="body" sz="quarter" idx="11"/>
          </p:nvPr>
        </p:nvSpPr>
        <p:spPr>
          <a:xfrm>
            <a:off x="9922137" y="1404442"/>
            <a:ext cx="5249608" cy="6048672"/>
          </a:xfrm>
        </p:spPr>
        <p:txBody>
          <a:bodyPr/>
          <a:lstStyle/>
          <a:p>
            <a:r>
              <a:rPr lang="en-US" sz="1900" b="0" kern="1200" dirty="0" smtClean="0">
                <a:solidFill>
                  <a:srgbClr val="006699"/>
                </a:solidFill>
                <a:latin typeface="+mj-lt"/>
                <a:ea typeface="+mn-ea"/>
                <a:cs typeface="+mn-cs"/>
              </a:rPr>
              <a:t>The transporters, known as </a:t>
            </a:r>
            <a:r>
              <a:rPr lang="en-US" sz="1900" b="1" kern="1200" dirty="0" smtClean="0">
                <a:solidFill>
                  <a:srgbClr val="006699"/>
                </a:solidFill>
                <a:latin typeface="+mj-lt"/>
                <a:ea typeface="+mn-ea"/>
                <a:cs typeface="+mn-cs"/>
              </a:rPr>
              <a:t>Otto and Lore</a:t>
            </a:r>
            <a:r>
              <a:rPr lang="en-US" sz="1900" b="0" kern="1200" dirty="0" smtClean="0">
                <a:solidFill>
                  <a:srgbClr val="006699"/>
                </a:solidFill>
                <a:latin typeface="+mj-lt"/>
                <a:ea typeface="+mn-ea"/>
                <a:cs typeface="+mn-cs"/>
              </a:rPr>
              <a:t>, were specially designed to move the heavy antennas. </a:t>
            </a:r>
            <a:endParaRPr lang="es-CL" sz="1900" b="0" kern="1200" dirty="0" smtClean="0">
              <a:solidFill>
                <a:srgbClr val="006699"/>
              </a:solidFill>
              <a:latin typeface="+mj-lt"/>
              <a:ea typeface="+mn-ea"/>
              <a:cs typeface="+mn-cs"/>
            </a:endParaRPr>
          </a:p>
          <a:p>
            <a:r>
              <a:rPr lang="en-US" sz="1900" b="1" kern="1200" dirty="0" smtClean="0">
                <a:solidFill>
                  <a:srgbClr val="006699"/>
                </a:solidFill>
                <a:latin typeface="+mj-lt"/>
                <a:ea typeface="+mn-ea"/>
                <a:cs typeface="+mn-cs"/>
              </a:rPr>
              <a:t>ALMA’S group of antennas</a:t>
            </a:r>
            <a:r>
              <a:rPr lang="en-US" sz="1900" b="0" kern="1200" dirty="0" smtClean="0">
                <a:solidFill>
                  <a:srgbClr val="006699"/>
                </a:solidFill>
                <a:latin typeface="+mj-lt"/>
                <a:ea typeface="+mn-ea"/>
                <a:cs typeface="+mn-cs"/>
              </a:rPr>
              <a:t>, which includes 54 major and 12 minor antennas, with diameters of 12 and 7 meters respectively, </a:t>
            </a:r>
            <a:r>
              <a:rPr lang="en-US" sz="1900" b="1" kern="1200" dirty="0" smtClean="0">
                <a:solidFill>
                  <a:srgbClr val="006699"/>
                </a:solidFill>
                <a:latin typeface="+mj-lt"/>
                <a:ea typeface="+mn-ea"/>
                <a:cs typeface="+mn-cs"/>
              </a:rPr>
              <a:t>will adjust to the requirements of the scientific community</a:t>
            </a:r>
            <a:r>
              <a:rPr lang="en-US" sz="1900" b="0" kern="1200" dirty="0" smtClean="0">
                <a:solidFill>
                  <a:srgbClr val="006699"/>
                </a:solidFill>
                <a:latin typeface="+mj-lt"/>
                <a:ea typeface="+mn-ea"/>
                <a:cs typeface="+mn-cs"/>
              </a:rPr>
              <a:t>.  </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For example, if large portions of the sky are to be observed, then the Atacama Compact Array (</a:t>
            </a:r>
            <a:r>
              <a:rPr lang="en-US" sz="1900" b="0" kern="1200" dirty="0" err="1" smtClean="0">
                <a:solidFill>
                  <a:srgbClr val="006699"/>
                </a:solidFill>
                <a:latin typeface="+mj-lt"/>
                <a:ea typeface="+mn-ea"/>
                <a:cs typeface="+mn-cs"/>
              </a:rPr>
              <a:t>ACA</a:t>
            </a:r>
            <a:r>
              <a:rPr lang="en-US" sz="1900" b="0" kern="1200" dirty="0" smtClean="0">
                <a:solidFill>
                  <a:srgbClr val="006699"/>
                </a:solidFill>
                <a:latin typeface="+mj-lt"/>
                <a:ea typeface="+mn-ea"/>
                <a:cs typeface="+mn-cs"/>
              </a:rPr>
              <a:t>), made up of 12 minor and four major antennas, will be used</a:t>
            </a:r>
            <a:r>
              <a:rPr lang="es-CL" dirty="0" smtClean="0"/>
              <a:t>.</a:t>
            </a:r>
          </a:p>
        </p:txBody>
      </p:sp>
      <p:sp>
        <p:nvSpPr>
          <p:cNvPr id="9" name="8 Marcador de texto"/>
          <p:cNvSpPr>
            <a:spLocks noGrp="1"/>
          </p:cNvSpPr>
          <p:nvPr>
            <p:ph type="body" sz="quarter" idx="12"/>
          </p:nvPr>
        </p:nvSpPr>
        <p:spPr/>
        <p:txBody>
          <a:bodyPr/>
          <a:lstStyle/>
          <a:p>
            <a:r>
              <a:rPr lang="en-US" b="1" dirty="0" smtClean="0"/>
              <a:t>ALMA transporters, 2009.</a:t>
            </a:r>
          </a:p>
          <a:p>
            <a:r>
              <a:rPr lang="en-US" dirty="0" smtClean="0"/>
              <a:t>Each transporter has 28 wheels, weighs 130 tons and includes an anti-seismic safety system and an energy generator that enables the cryogenic systems of each antenna to continue working when transported. </a:t>
            </a:r>
          </a:p>
          <a:p>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a:t>
            </a:r>
          </a:p>
        </p:txBody>
      </p:sp>
      <p:sp>
        <p:nvSpPr>
          <p:cNvPr id="11"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es-CL" sz="1000" b="1" i="1" dirty="0" smtClean="0">
                <a:solidFill>
                  <a:srgbClr val="006699"/>
                </a:solidFill>
              </a:rPr>
              <a:t>Atacama Compact Array (</a:t>
            </a:r>
            <a:r>
              <a:rPr lang="es-CL" sz="1000" b="1" i="1" dirty="0" err="1" smtClean="0">
                <a:solidFill>
                  <a:srgbClr val="006699"/>
                </a:solidFill>
              </a:rPr>
              <a:t>ACA</a:t>
            </a:r>
            <a:r>
              <a:rPr lang="es-CL" sz="1000" b="1" i="1" dirty="0" smtClean="0">
                <a:solidFill>
                  <a:srgbClr val="006699"/>
                </a:solidFill>
              </a:rPr>
              <a:t>).</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R. </a:t>
            </a:r>
            <a:r>
              <a:rPr lang="es-CL" sz="1000" i="1" dirty="0" err="1" smtClean="0">
                <a:solidFill>
                  <a:srgbClr val="006699"/>
                </a:solidFill>
              </a:rPr>
              <a:t>Hills</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p:bldP spid="11"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How will ALMA translate wavelengths into images</a:t>
            </a:r>
            <a:r>
              <a:rPr lang="es-CL" dirty="0" smtClean="0"/>
              <a:t>?</a:t>
            </a:r>
            <a:endParaRPr lang="es-CL" dirty="0"/>
          </a:p>
        </p:txBody>
      </p:sp>
      <p:pic>
        <p:nvPicPr>
          <p:cNvPr id="10" name="9 Marcador de posición de imagen" descr="ComofuncionaALMA.png"/>
          <p:cNvPicPr>
            <a:picLocks noGrp="1" noChangeAspect="1"/>
          </p:cNvPicPr>
          <p:nvPr>
            <p:ph type="pic" sz="quarter" idx="10"/>
          </p:nvPr>
        </p:nvPicPr>
        <p:blipFill>
          <a:blip r:embed="rId3" cstate="print"/>
          <a:stretch>
            <a:fillRect/>
          </a:stretch>
        </p:blipFill>
        <p:spPr>
          <a:xfrm>
            <a:off x="1471548" y="2805135"/>
            <a:ext cx="13700196" cy="4303536"/>
          </a:xfrm>
        </p:spPr>
      </p:pic>
      <p:sp>
        <p:nvSpPr>
          <p:cNvPr id="8" name="7 Marcador de texto"/>
          <p:cNvSpPr>
            <a:spLocks noGrp="1"/>
          </p:cNvSpPr>
          <p:nvPr>
            <p:ph type="body" sz="quarter" idx="11"/>
          </p:nvPr>
        </p:nvSpPr>
        <p:spPr/>
        <p:txBody>
          <a:bodyPr/>
          <a:lstStyle/>
          <a:p>
            <a:r>
              <a:rPr lang="en-US" sz="1900" b="0" kern="1200" dirty="0" smtClean="0">
                <a:solidFill>
                  <a:srgbClr val="006699"/>
                </a:solidFill>
                <a:latin typeface="+mj-lt"/>
                <a:ea typeface="+mn-ea"/>
                <a:cs typeface="+mn-cs"/>
              </a:rPr>
              <a:t>Each antenna has a </a:t>
            </a:r>
            <a:r>
              <a:rPr lang="en-US" sz="1900" b="1" i="1" kern="1200" dirty="0" smtClean="0">
                <a:solidFill>
                  <a:srgbClr val="006699"/>
                </a:solidFill>
                <a:latin typeface="+mj-lt"/>
                <a:ea typeface="+mn-ea"/>
                <a:cs typeface="+mn-cs"/>
              </a:rPr>
              <a:t>front end</a:t>
            </a:r>
            <a:r>
              <a:rPr lang="en-US" sz="1900" b="0" kern="1200" dirty="0" smtClean="0">
                <a:solidFill>
                  <a:srgbClr val="006699"/>
                </a:solidFill>
                <a:latin typeface="+mj-lt"/>
                <a:ea typeface="+mn-ea"/>
                <a:cs typeface="+mn-cs"/>
              </a:rPr>
              <a:t>, where </a:t>
            </a:r>
            <a:r>
              <a:rPr lang="en-US" sz="1900" b="1" kern="1200" dirty="0" smtClean="0">
                <a:solidFill>
                  <a:srgbClr val="006699"/>
                </a:solidFill>
                <a:latin typeface="+mj-lt"/>
                <a:ea typeface="+mn-ea"/>
                <a:cs typeface="+mn-cs"/>
              </a:rPr>
              <a:t>band receptors convert wavelengths into electrical signals </a:t>
            </a:r>
            <a:r>
              <a:rPr lang="en-US" sz="1900" b="0" kern="1200" dirty="0" smtClean="0">
                <a:solidFill>
                  <a:srgbClr val="006699"/>
                </a:solidFill>
                <a:latin typeface="+mj-lt"/>
                <a:ea typeface="+mn-ea"/>
                <a:cs typeface="+mn-cs"/>
              </a:rPr>
              <a:t>to be sent to the </a:t>
            </a:r>
            <a:r>
              <a:rPr lang="en-US" sz="1900" b="1" i="1" kern="1200" dirty="0" smtClean="0">
                <a:solidFill>
                  <a:srgbClr val="006699"/>
                </a:solidFill>
                <a:latin typeface="+mj-lt"/>
                <a:ea typeface="+mn-ea"/>
                <a:cs typeface="+mn-cs"/>
              </a:rPr>
              <a:t>back end</a:t>
            </a:r>
            <a:r>
              <a:rPr lang="en-US" sz="1900" b="0" kern="1200" dirty="0" smtClean="0">
                <a:solidFill>
                  <a:srgbClr val="006699"/>
                </a:solidFill>
                <a:latin typeface="+mj-lt"/>
                <a:ea typeface="+mn-ea"/>
                <a:cs typeface="+mn-cs"/>
              </a:rPr>
              <a:t>, a complex and accurate electronic system where </a:t>
            </a:r>
            <a:r>
              <a:rPr lang="en-US" sz="1900" b="1" kern="1200" dirty="0" smtClean="0">
                <a:solidFill>
                  <a:srgbClr val="006699"/>
                </a:solidFill>
                <a:latin typeface="+mj-lt"/>
                <a:ea typeface="+mn-ea"/>
                <a:cs typeface="+mn-cs"/>
              </a:rPr>
              <a:t>the signals are digitized and synchronized </a:t>
            </a:r>
            <a:r>
              <a:rPr lang="en-US" sz="1900" b="0" kern="1200" dirty="0" smtClean="0">
                <a:solidFill>
                  <a:srgbClr val="006699"/>
                </a:solidFill>
                <a:latin typeface="+mj-lt"/>
                <a:ea typeface="+mn-ea"/>
                <a:cs typeface="+mn-cs"/>
              </a:rPr>
              <a:t>and then sent, via fiber optics, to a central computer known as the </a:t>
            </a:r>
            <a:r>
              <a:rPr lang="en-US" sz="1900" b="1" kern="1200" dirty="0" err="1" smtClean="0">
                <a:solidFill>
                  <a:srgbClr val="006699"/>
                </a:solidFill>
                <a:latin typeface="+mj-lt"/>
                <a:ea typeface="+mn-ea"/>
                <a:cs typeface="+mn-cs"/>
              </a:rPr>
              <a:t>Correlator</a:t>
            </a:r>
            <a:r>
              <a:rPr lang="es-CL" b="1" dirty="0" smtClean="0"/>
              <a:t>.</a:t>
            </a:r>
          </a:p>
        </p:txBody>
      </p:sp>
      <p:sp>
        <p:nvSpPr>
          <p:cNvPr id="9" name="8 Marcador de texto"/>
          <p:cNvSpPr>
            <a:spLocks noGrp="1"/>
          </p:cNvSpPr>
          <p:nvPr>
            <p:ph type="body" sz="quarter" idx="12"/>
          </p:nvPr>
        </p:nvSpPr>
        <p:spPr/>
        <p:txBody>
          <a:bodyPr/>
          <a:lstStyle/>
          <a:p>
            <a:r>
              <a:rPr lang="pt-BR" b="1" dirty="0" smtClean="0"/>
              <a:t>ALMA </a:t>
            </a:r>
            <a:r>
              <a:rPr lang="pt-BR" b="1" dirty="0" err="1" smtClean="0"/>
              <a:t>operations</a:t>
            </a:r>
            <a:r>
              <a:rPr lang="pt-BR" b="1" dirty="0" smtClean="0"/>
              <a:t> </a:t>
            </a:r>
            <a:r>
              <a:rPr lang="pt-BR" b="1" dirty="0" err="1" smtClean="0"/>
              <a:t>diagram</a:t>
            </a:r>
            <a:r>
              <a:rPr lang="pt-BR" b="1" dirty="0" smtClean="0"/>
              <a:t>.</a:t>
            </a:r>
          </a:p>
          <a:p>
            <a:r>
              <a:rPr lang="pt-BR" dirty="0" err="1" smtClean="0"/>
              <a:t>Credit</a:t>
            </a:r>
            <a:r>
              <a:rPr lang="pt-BR" dirty="0" smtClean="0"/>
              <a:t>: ALMA (</a:t>
            </a:r>
            <a:r>
              <a:rPr lang="pt-BR" dirty="0" err="1" smtClean="0"/>
              <a:t>ESO</a:t>
            </a:r>
            <a:r>
              <a:rPr lang="pt-BR" dirty="0" smtClean="0"/>
              <a:t>/</a:t>
            </a:r>
            <a:r>
              <a:rPr lang="pt-BR" dirty="0" err="1" smtClean="0"/>
              <a:t>NAOJ</a:t>
            </a:r>
            <a:r>
              <a:rPr lang="pt-BR" dirty="0" smtClean="0"/>
              <a:t>/</a:t>
            </a:r>
            <a:r>
              <a:rPr lang="pt-BR" dirty="0" err="1" smtClean="0"/>
              <a:t>NRAO</a:t>
            </a:r>
            <a:r>
              <a:rPr lang="pt-BR" dirty="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How will ALMA translate wavelengths into images</a:t>
            </a:r>
            <a:r>
              <a:rPr lang="es-CL" dirty="0" smtClean="0"/>
              <a:t>?</a:t>
            </a:r>
            <a:endParaRPr lang="es-CL" dirty="0"/>
          </a:p>
        </p:txBody>
      </p:sp>
      <p:pic>
        <p:nvPicPr>
          <p:cNvPr id="10" name="9 Marcador de posición de imagen" descr="TEC_C_091110_Luces.png"/>
          <p:cNvPicPr>
            <a:picLocks noGrp="1" noChangeAspect="1"/>
          </p:cNvPicPr>
          <p:nvPr>
            <p:ph type="pic" sz="quarter" idx="10"/>
          </p:nvPr>
        </p:nvPicPr>
        <p:blipFill>
          <a:blip r:embed="rId3" cstate="print"/>
          <a:stretch>
            <a:fillRect/>
          </a:stretch>
        </p:blipFill>
        <p:spPr>
          <a:xfrm>
            <a:off x="1488851" y="1499919"/>
            <a:ext cx="8031865" cy="5633604"/>
          </a:xfrm>
        </p:spPr>
      </p:pic>
      <p:sp>
        <p:nvSpPr>
          <p:cNvPr id="8" name="7 Marcador de texto"/>
          <p:cNvSpPr>
            <a:spLocks noGrp="1"/>
          </p:cNvSpPr>
          <p:nvPr>
            <p:ph type="body" sz="quarter" idx="11"/>
          </p:nvPr>
        </p:nvSpPr>
        <p:spPr/>
        <p:txBody>
          <a:bodyPr/>
          <a:lstStyle/>
          <a:p>
            <a:r>
              <a:rPr lang="en-US" sz="1900" b="0" kern="1200" dirty="0" smtClean="0">
                <a:solidFill>
                  <a:srgbClr val="006699"/>
                </a:solidFill>
                <a:latin typeface="+mj-lt"/>
                <a:ea typeface="+mn-ea"/>
                <a:cs typeface="+mn-cs"/>
              </a:rPr>
              <a:t>The </a:t>
            </a:r>
            <a:r>
              <a:rPr lang="en-US" sz="1900" b="0" kern="1200" dirty="0" err="1" smtClean="0">
                <a:solidFill>
                  <a:srgbClr val="006699"/>
                </a:solidFill>
                <a:latin typeface="+mj-lt"/>
                <a:ea typeface="+mn-ea"/>
                <a:cs typeface="+mn-cs"/>
              </a:rPr>
              <a:t>Correlator</a:t>
            </a:r>
            <a:r>
              <a:rPr lang="en-US" sz="1900" b="0" kern="1200" dirty="0" smtClean="0">
                <a:solidFill>
                  <a:srgbClr val="006699"/>
                </a:solidFill>
                <a:latin typeface="+mj-lt"/>
                <a:ea typeface="+mn-ea"/>
                <a:cs typeface="+mn-cs"/>
              </a:rPr>
              <a:t>, </a:t>
            </a:r>
            <a:r>
              <a:rPr lang="en-US" sz="1900" b="0" kern="1200" dirty="0" err="1" smtClean="0">
                <a:solidFill>
                  <a:srgbClr val="006699"/>
                </a:solidFill>
                <a:latin typeface="+mj-lt"/>
                <a:ea typeface="+mn-ea"/>
                <a:cs typeface="+mn-cs"/>
              </a:rPr>
              <a:t>ALMA’s</a:t>
            </a:r>
            <a:r>
              <a:rPr lang="en-US" sz="1900" b="0" kern="1200" dirty="0" smtClean="0">
                <a:solidFill>
                  <a:srgbClr val="006699"/>
                </a:solidFill>
                <a:latin typeface="+mj-lt"/>
                <a:ea typeface="+mn-ea"/>
                <a:cs typeface="+mn-cs"/>
              </a:rPr>
              <a:t> central computer, is located in </a:t>
            </a:r>
            <a:r>
              <a:rPr lang="en-US" sz="1900" b="0" kern="1200" dirty="0" err="1" smtClean="0">
                <a:solidFill>
                  <a:srgbClr val="006699"/>
                </a:solidFill>
                <a:latin typeface="+mj-lt"/>
                <a:ea typeface="+mn-ea"/>
                <a:cs typeface="+mn-cs"/>
              </a:rPr>
              <a:t>ALMA’s</a:t>
            </a:r>
            <a:r>
              <a:rPr lang="en-US" sz="1900" b="0" kern="1200" dirty="0" smtClean="0">
                <a:solidFill>
                  <a:srgbClr val="006699"/>
                </a:solidFill>
                <a:latin typeface="+mj-lt"/>
                <a:ea typeface="+mn-ea"/>
                <a:cs typeface="+mn-cs"/>
              </a:rPr>
              <a:t> Operations Center on the Chajnantor Plateau. </a:t>
            </a:r>
            <a:r>
              <a:rPr lang="en-US" sz="1900" b="1" kern="1200" dirty="0" smtClean="0">
                <a:solidFill>
                  <a:srgbClr val="006699"/>
                </a:solidFill>
                <a:latin typeface="+mj-lt"/>
                <a:ea typeface="+mn-ea"/>
                <a:cs typeface="+mn-cs"/>
              </a:rPr>
              <a:t>It receives, processes and stores the information sent by the </a:t>
            </a:r>
            <a:r>
              <a:rPr lang="en-US" sz="1900" b="1" i="1" kern="1200" dirty="0" smtClean="0">
                <a:solidFill>
                  <a:srgbClr val="006699"/>
                </a:solidFill>
                <a:latin typeface="+mj-lt"/>
                <a:ea typeface="+mn-ea"/>
                <a:cs typeface="+mn-cs"/>
              </a:rPr>
              <a:t>back end</a:t>
            </a:r>
            <a:r>
              <a:rPr lang="en-US" sz="1900" b="1" kern="1200" dirty="0" smtClean="0">
                <a:solidFill>
                  <a:srgbClr val="006699"/>
                </a:solidFill>
                <a:latin typeface="+mj-lt"/>
                <a:ea typeface="+mn-ea"/>
                <a:cs typeface="+mn-cs"/>
              </a:rPr>
              <a:t>.</a:t>
            </a:r>
            <a:endParaRPr lang="es-CL" sz="1900" b="1"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The </a:t>
            </a:r>
            <a:r>
              <a:rPr lang="en-US" sz="1900" b="1" kern="1200" dirty="0" err="1" smtClean="0">
                <a:solidFill>
                  <a:srgbClr val="006699"/>
                </a:solidFill>
                <a:latin typeface="+mj-lt"/>
                <a:ea typeface="+mn-ea"/>
                <a:cs typeface="+mn-cs"/>
              </a:rPr>
              <a:t>Correlator</a:t>
            </a:r>
            <a:r>
              <a:rPr lang="en-US" sz="1900" b="1" kern="1200" dirty="0" smtClean="0">
                <a:solidFill>
                  <a:srgbClr val="006699"/>
                </a:solidFill>
                <a:latin typeface="+mj-lt"/>
                <a:ea typeface="+mn-ea"/>
                <a:cs typeface="+mn-cs"/>
              </a:rPr>
              <a:t> is </a:t>
            </a:r>
            <a:r>
              <a:rPr lang="en-US" sz="1900" b="1" kern="1200" dirty="0" err="1" smtClean="0">
                <a:solidFill>
                  <a:srgbClr val="006699"/>
                </a:solidFill>
                <a:latin typeface="+mj-lt"/>
                <a:ea typeface="+mn-ea"/>
                <a:cs typeface="+mn-cs"/>
              </a:rPr>
              <a:t>ALMA’s</a:t>
            </a:r>
            <a:r>
              <a:rPr lang="en-US" sz="1900" b="1" kern="1200" dirty="0" smtClean="0">
                <a:solidFill>
                  <a:srgbClr val="006699"/>
                </a:solidFill>
                <a:latin typeface="+mj-lt"/>
                <a:ea typeface="+mn-ea"/>
                <a:cs typeface="+mn-cs"/>
              </a:rPr>
              <a:t> brain. </a:t>
            </a:r>
            <a:r>
              <a:rPr lang="en-US" sz="1900" b="0" kern="1200" dirty="0" smtClean="0">
                <a:solidFill>
                  <a:srgbClr val="006699"/>
                </a:solidFill>
                <a:latin typeface="+mj-lt"/>
                <a:ea typeface="+mn-ea"/>
                <a:cs typeface="+mn-cs"/>
              </a:rPr>
              <a:t>Here, the data collected by the antennas is processed at a rate of </a:t>
            </a:r>
            <a:r>
              <a:rPr lang="en-US" sz="1900" b="1" kern="1200" dirty="0" smtClean="0">
                <a:solidFill>
                  <a:srgbClr val="006699"/>
                </a:solidFill>
                <a:latin typeface="+mj-lt"/>
                <a:ea typeface="+mn-ea"/>
                <a:cs typeface="+mn-cs"/>
              </a:rPr>
              <a:t>thousands of millions of times per second.</a:t>
            </a:r>
            <a:endParaRPr lang="es-CL" sz="1900" b="1"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You would need over </a:t>
            </a:r>
            <a:r>
              <a:rPr lang="en-US" sz="1900" b="1" kern="1200" dirty="0" smtClean="0">
                <a:solidFill>
                  <a:srgbClr val="006699"/>
                </a:solidFill>
                <a:latin typeface="+mj-lt"/>
                <a:ea typeface="+mn-ea"/>
                <a:cs typeface="+mn-cs"/>
              </a:rPr>
              <a:t>3 million laptop computers to carry out the same number of operations</a:t>
            </a:r>
            <a:r>
              <a:rPr lang="en-US" sz="1900" b="0" kern="1200" dirty="0" smtClean="0">
                <a:solidFill>
                  <a:srgbClr val="006699"/>
                </a:solidFill>
                <a:latin typeface="+mj-lt"/>
                <a:ea typeface="+mn-ea"/>
                <a:cs typeface="+mn-cs"/>
              </a:rPr>
              <a:t> per second.</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This colossal machine is the </a:t>
            </a:r>
            <a:r>
              <a:rPr lang="en-US" sz="1900" b="1" kern="1200" dirty="0" smtClean="0">
                <a:solidFill>
                  <a:srgbClr val="006699"/>
                </a:solidFill>
                <a:latin typeface="+mj-lt"/>
                <a:ea typeface="+mn-ea"/>
                <a:cs typeface="+mn-cs"/>
              </a:rPr>
              <a:t>world’s most powerful calculator </a:t>
            </a:r>
            <a:r>
              <a:rPr lang="en-US" sz="1900" b="0" kern="1200" dirty="0" smtClean="0">
                <a:solidFill>
                  <a:srgbClr val="006699"/>
                </a:solidFill>
                <a:latin typeface="+mj-lt"/>
                <a:ea typeface="+mn-ea"/>
                <a:cs typeface="+mn-cs"/>
              </a:rPr>
              <a:t>and has been designed especially for ALMA</a:t>
            </a:r>
            <a:r>
              <a:rPr lang="es-CL" dirty="0" smtClean="0"/>
              <a:t>.</a:t>
            </a:r>
          </a:p>
          <a:p>
            <a:endParaRPr lang="es-CL" dirty="0"/>
          </a:p>
        </p:txBody>
      </p:sp>
      <p:sp>
        <p:nvSpPr>
          <p:cNvPr id="9" name="8 Marcador de texto"/>
          <p:cNvSpPr>
            <a:spLocks noGrp="1"/>
          </p:cNvSpPr>
          <p:nvPr>
            <p:ph type="body" sz="quarter" idx="12"/>
          </p:nvPr>
        </p:nvSpPr>
        <p:spPr/>
        <p:txBody>
          <a:bodyPr/>
          <a:lstStyle/>
          <a:p>
            <a:r>
              <a:rPr lang="es-CL" b="1" dirty="0" smtClean="0"/>
              <a:t>The </a:t>
            </a:r>
            <a:r>
              <a:rPr lang="es-CL" b="1" dirty="0" err="1" smtClean="0"/>
              <a:t>Correlator</a:t>
            </a:r>
            <a:r>
              <a:rPr lang="es-CL" b="1" dirty="0" smtClean="0"/>
              <a:t>, </a:t>
            </a:r>
            <a:r>
              <a:rPr lang="es-CL" b="1" dirty="0" err="1" smtClean="0"/>
              <a:t>ALMA’s</a:t>
            </a:r>
            <a:r>
              <a:rPr lang="es-CL" b="1" dirty="0" smtClean="0"/>
              <a:t> central </a:t>
            </a:r>
            <a:r>
              <a:rPr lang="es-CL" b="1" dirty="0" err="1" smtClean="0"/>
              <a:t>computer</a:t>
            </a:r>
            <a:r>
              <a:rPr lang="es-CL" b="1" dirty="0" smtClean="0"/>
              <a:t>, 2009.</a:t>
            </a:r>
          </a:p>
          <a:p>
            <a:r>
              <a:rPr lang="es-CL" dirty="0" err="1" smtClean="0"/>
              <a:t>Credit</a:t>
            </a:r>
            <a:r>
              <a:rPr lang="es-CL" dirty="0" smtClean="0"/>
              <a:t>: ALMA (ESO/</a:t>
            </a:r>
            <a:r>
              <a:rPr lang="es-CL" dirty="0" err="1" smtClean="0"/>
              <a:t>NAOJ</a:t>
            </a:r>
            <a:r>
              <a:rPr lang="es-CL" dirty="0" smtClean="0"/>
              <a:t>/</a:t>
            </a:r>
            <a:r>
              <a:rPr lang="es-CL" dirty="0" err="1" smtClean="0"/>
              <a:t>NRAO</a:t>
            </a:r>
            <a:r>
              <a:rPr lang="es-CL" dirty="0" smtClean="0"/>
              <a:t>), S. Argandoña.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5 Marcador de posición de imagen" descr="A_AC_2010_4AntenasNoche.jpg"/>
          <p:cNvPicPr>
            <a:picLocks noChangeAspect="1"/>
          </p:cNvPicPr>
          <p:nvPr/>
        </p:nvPicPr>
        <p:blipFill>
          <a:blip r:embed="rId3" cstate="print"/>
          <a:stretch>
            <a:fillRect/>
          </a:stretch>
        </p:blipFill>
        <p:spPr>
          <a:xfrm>
            <a:off x="7106400" y="1501200"/>
            <a:ext cx="8031692" cy="5633603"/>
          </a:xfrm>
          <a:prstGeom prst="rect">
            <a:avLst/>
          </a:prstGeom>
        </p:spPr>
      </p:pic>
      <p:pic>
        <p:nvPicPr>
          <p:cNvPr id="7" name="5 Marcador de posición de imagen" descr="A_AC_2010_4AntenasNoche.jpg"/>
          <p:cNvPicPr>
            <a:picLocks noChangeAspect="1"/>
          </p:cNvPicPr>
          <p:nvPr/>
        </p:nvPicPr>
        <p:blipFill>
          <a:blip r:embed="rId4" cstate="print"/>
          <a:stretch>
            <a:fillRect/>
          </a:stretch>
        </p:blipFill>
        <p:spPr>
          <a:xfrm>
            <a:off x="7106400" y="1501200"/>
            <a:ext cx="8031692" cy="5633604"/>
          </a:xfrm>
          <a:prstGeom prst="rect">
            <a:avLst/>
          </a:prstGeom>
        </p:spPr>
      </p:pic>
      <p:sp>
        <p:nvSpPr>
          <p:cNvPr id="2" name="1 Título"/>
          <p:cNvSpPr>
            <a:spLocks noGrp="1"/>
          </p:cNvSpPr>
          <p:nvPr>
            <p:ph type="title"/>
          </p:nvPr>
        </p:nvSpPr>
        <p:spPr/>
        <p:txBody>
          <a:bodyPr/>
          <a:lstStyle/>
          <a:p>
            <a:pPr marL="0" marR="0" lvl="0" indent="0" algn="r" defTabSz="1625895" rtl="0" eaLnBrk="1" fontAlgn="auto" latinLnBrk="0" hangingPunct="1">
              <a:lnSpc>
                <a:spcPct val="100000"/>
              </a:lnSpc>
              <a:spcBef>
                <a:spcPct val="0"/>
              </a:spcBef>
              <a:spcAft>
                <a:spcPts val="0"/>
              </a:spcAft>
              <a:buClrTx/>
              <a:buSzTx/>
              <a:buFontTx/>
              <a:buBlip>
                <a:blip r:embed="rId5"/>
              </a:buBlip>
              <a:tabLst/>
              <a:defRPr/>
            </a:pPr>
            <a:r>
              <a:rPr lang="en-US" sz="3200" b="1" kern="1200" dirty="0" smtClean="0">
                <a:solidFill>
                  <a:srgbClr val="FFD130"/>
                </a:solidFill>
                <a:latin typeface="Century Gothic" pitchFamily="34" charset="0"/>
                <a:ea typeface="+mj-ea"/>
                <a:cs typeface="Arial" pitchFamily="34" charset="0"/>
              </a:rPr>
              <a:t>What is ALMA?</a:t>
            </a:r>
            <a:endParaRPr lang="es-CL" sz="3200" b="1" kern="1200" dirty="0" smtClean="0">
              <a:solidFill>
                <a:srgbClr val="FFD130"/>
              </a:solidFill>
              <a:latin typeface="Century Gothic" pitchFamily="34" charset="0"/>
              <a:ea typeface="+mj-ea"/>
              <a:cs typeface="Arial" pitchFamily="34" charset="0"/>
            </a:endParaRPr>
          </a:p>
        </p:txBody>
      </p:sp>
      <p:pic>
        <p:nvPicPr>
          <p:cNvPr id="6" name="5 Marcador de posición de imagen" descr="A_AC_2010_4AntenasNoche.jpg"/>
          <p:cNvPicPr>
            <a:picLocks noGrp="1" noChangeAspect="1"/>
          </p:cNvPicPr>
          <p:nvPr>
            <p:ph type="pic" sz="quarter" idx="10"/>
          </p:nvPr>
        </p:nvPicPr>
        <p:blipFill>
          <a:blip r:embed="rId6" cstate="print"/>
          <a:stretch>
            <a:fillRect/>
          </a:stretch>
        </p:blipFill>
        <p:spPr>
          <a:xfrm>
            <a:off x="7106400" y="1499919"/>
            <a:ext cx="8031692" cy="5633604"/>
          </a:xfrm>
        </p:spPr>
      </p:pic>
      <p:sp>
        <p:nvSpPr>
          <p:cNvPr id="4" name="3 Marcador de texto"/>
          <p:cNvSpPr>
            <a:spLocks noGrp="1"/>
          </p:cNvSpPr>
          <p:nvPr>
            <p:ph type="body" sz="quarter" idx="11"/>
          </p:nvPr>
        </p:nvSpPr>
        <p:spPr/>
        <p:txBody>
          <a:bodyPr/>
          <a:lstStyle/>
          <a:p>
            <a:r>
              <a:rPr lang="en-US" sz="1900" b="0" kern="1200" baseline="0" dirty="0" smtClean="0">
                <a:solidFill>
                  <a:srgbClr val="006699"/>
                </a:solidFill>
                <a:latin typeface="+mj-lt"/>
                <a:ea typeface="+mn-ea"/>
                <a:cs typeface="+mn-cs"/>
              </a:rPr>
              <a:t>The </a:t>
            </a:r>
            <a:r>
              <a:rPr lang="en-US" sz="1900" b="1" kern="1200" baseline="0" dirty="0" smtClean="0">
                <a:solidFill>
                  <a:srgbClr val="006699"/>
                </a:solidFill>
                <a:latin typeface="+mj-lt"/>
                <a:ea typeface="+mn-ea"/>
                <a:cs typeface="+mn-cs"/>
              </a:rPr>
              <a:t>Atacama Large Millimeter/</a:t>
            </a:r>
            <a:r>
              <a:rPr lang="en-US" sz="1900" b="1" kern="1200" baseline="0" dirty="0" err="1" smtClean="0">
                <a:solidFill>
                  <a:srgbClr val="006699"/>
                </a:solidFill>
                <a:latin typeface="+mj-lt"/>
                <a:ea typeface="+mn-ea"/>
                <a:cs typeface="+mn-cs"/>
              </a:rPr>
              <a:t>submillimeter</a:t>
            </a:r>
            <a:r>
              <a:rPr lang="en-US" sz="1900" b="1" kern="1200" baseline="0" dirty="0" smtClean="0">
                <a:solidFill>
                  <a:srgbClr val="006699"/>
                </a:solidFill>
                <a:latin typeface="+mj-lt"/>
                <a:ea typeface="+mn-ea"/>
                <a:cs typeface="+mn-cs"/>
              </a:rPr>
              <a:t> Array </a:t>
            </a:r>
            <a:r>
              <a:rPr lang="en-US" sz="1900" b="0" kern="1200" baseline="0" dirty="0" smtClean="0">
                <a:solidFill>
                  <a:srgbClr val="006699"/>
                </a:solidFill>
                <a:latin typeface="+mj-lt"/>
                <a:ea typeface="+mn-ea"/>
                <a:cs typeface="+mn-cs"/>
              </a:rPr>
              <a:t>(ALMA) is a radio telescope made up of </a:t>
            </a:r>
            <a:r>
              <a:rPr lang="en-US" sz="1900" b="1" kern="1200" baseline="0" dirty="0" smtClean="0">
                <a:solidFill>
                  <a:srgbClr val="006699"/>
                </a:solidFill>
                <a:latin typeface="+mj-lt"/>
                <a:ea typeface="+mn-ea"/>
                <a:cs typeface="+mn-cs"/>
              </a:rPr>
              <a:t>66 antennas </a:t>
            </a:r>
            <a:r>
              <a:rPr lang="en-US" sz="1900" b="0" kern="1200" baseline="0" dirty="0" smtClean="0">
                <a:solidFill>
                  <a:srgbClr val="006699"/>
                </a:solidFill>
                <a:latin typeface="+mj-lt"/>
                <a:ea typeface="+mn-ea"/>
                <a:cs typeface="+mn-cs"/>
              </a:rPr>
              <a:t>which </a:t>
            </a:r>
            <a:r>
              <a:rPr lang="en-US" sz="1900" b="1" kern="1200" baseline="0" dirty="0" smtClean="0">
                <a:solidFill>
                  <a:srgbClr val="006699"/>
                </a:solidFill>
                <a:latin typeface="+mj-lt"/>
                <a:ea typeface="+mn-ea"/>
                <a:cs typeface="+mn-cs"/>
              </a:rPr>
              <a:t>can work together as a single antenna </a:t>
            </a:r>
            <a:r>
              <a:rPr lang="en-US" sz="1900" b="0" kern="1200" baseline="0" dirty="0" smtClean="0">
                <a:solidFill>
                  <a:srgbClr val="006699"/>
                </a:solidFill>
                <a:latin typeface="+mj-lt"/>
                <a:ea typeface="+mn-ea"/>
                <a:cs typeface="+mn-cs"/>
              </a:rPr>
              <a:t>with a total diameter of 16 kilometers.</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Although construction of the array will continue until late 2013, once finished </a:t>
            </a:r>
            <a:r>
              <a:rPr lang="en-US" sz="1900" b="1" kern="1200" baseline="0" dirty="0" smtClean="0">
                <a:solidFill>
                  <a:srgbClr val="006699"/>
                </a:solidFill>
                <a:latin typeface="+mj-lt"/>
                <a:ea typeface="+mn-ea"/>
                <a:cs typeface="+mn-cs"/>
              </a:rPr>
              <a:t>ALMA will be the most powerful radio astronomy observatory</a:t>
            </a:r>
            <a:r>
              <a:rPr lang="en-US" sz="1900" b="0" kern="1200" baseline="0" dirty="0" smtClean="0">
                <a:solidFill>
                  <a:srgbClr val="006699"/>
                </a:solidFill>
                <a:latin typeface="+mj-lt"/>
                <a:ea typeface="+mn-ea"/>
                <a:cs typeface="+mn-cs"/>
              </a:rPr>
              <a:t> in human history.</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Through greatly increased resolution power ALMA will be able to make astronomical observations beyond the known Universe.</a:t>
            </a:r>
            <a:endParaRPr lang="es-CL" sz="1900" b="0" kern="1200" baseline="0" dirty="0">
              <a:solidFill>
                <a:srgbClr val="006699"/>
              </a:solidFill>
              <a:latin typeface="+mj-lt"/>
              <a:ea typeface="+mn-ea"/>
              <a:cs typeface="+mn-cs"/>
            </a:endParaRPr>
          </a:p>
        </p:txBody>
      </p:sp>
      <p:sp>
        <p:nvSpPr>
          <p:cNvPr id="5" name="4 Marcador de texto"/>
          <p:cNvSpPr>
            <a:spLocks noGrp="1"/>
          </p:cNvSpPr>
          <p:nvPr>
            <p:ph type="body" sz="quarter" idx="12"/>
          </p:nvPr>
        </p:nvSpPr>
        <p:spPr/>
        <p:txBody>
          <a:bodyPr/>
          <a:lstStyle/>
          <a:p>
            <a:r>
              <a:rPr lang="en-US" sz="1000" i="1" kern="1200" baseline="0" dirty="0" smtClean="0">
                <a:solidFill>
                  <a:srgbClr val="006699"/>
                </a:solidFill>
                <a:latin typeface="+mn-lt"/>
                <a:ea typeface="+mn-ea"/>
                <a:cs typeface="+mn-cs"/>
              </a:rPr>
              <a:t>Artist's conception of ALMA array.</a:t>
            </a:r>
            <a:endParaRPr lang="es-CL" sz="1000" i="1" kern="1200" baseline="0" dirty="0" smtClean="0">
              <a:solidFill>
                <a:srgbClr val="006699"/>
              </a:solidFill>
              <a:latin typeface="+mn-lt"/>
              <a:ea typeface="+mn-ea"/>
              <a:cs typeface="+mn-cs"/>
            </a:endParaRPr>
          </a:p>
          <a:p>
            <a:r>
              <a:rPr lang="es-ES" sz="1000" i="1" kern="1200" baseline="0" dirty="0" smtClean="0">
                <a:solidFill>
                  <a:srgbClr val="006699"/>
                </a:solidFill>
                <a:latin typeface="+mn-lt"/>
                <a:ea typeface="+mn-ea"/>
                <a:cs typeface="+mn-cs"/>
              </a:rPr>
              <a:t>Credit: ALMA (ESO/NAOJ/NRAO).</a:t>
            </a:r>
            <a:endParaRPr lang="es-CL" dirty="0" smtClean="0"/>
          </a:p>
        </p:txBody>
      </p:sp>
      <p:sp>
        <p:nvSpPr>
          <p:cNvPr id="10" name="4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s-CL" sz="1000" b="1" i="1" dirty="0" smtClean="0">
                <a:solidFill>
                  <a:srgbClr val="006699"/>
                </a:solidFill>
              </a:rPr>
              <a:t>Array of 4 antennas with the Milky </a:t>
            </a:r>
            <a:r>
              <a:rPr lang="es-CL" sz="1000" b="1" i="1" dirty="0" err="1" smtClean="0">
                <a:solidFill>
                  <a:srgbClr val="006699"/>
                </a:solidFill>
              </a:rPr>
              <a:t>Way</a:t>
            </a:r>
            <a:r>
              <a:rPr lang="es-CL" sz="1000" b="1" i="1" dirty="0" smtClean="0">
                <a:solidFill>
                  <a:srgbClr val="006699"/>
                </a:solidFill>
              </a:rPr>
              <a:t> in the </a:t>
            </a:r>
            <a:r>
              <a:rPr lang="es-CL" sz="1000" b="1" i="1" dirty="0" err="1" smtClean="0">
                <a:solidFill>
                  <a:srgbClr val="006699"/>
                </a:solidFill>
              </a:rPr>
              <a:t>background</a:t>
            </a:r>
            <a:r>
              <a:rPr lang="es-CL" sz="1000" b="1" i="1" dirty="0" smtClean="0">
                <a:solidFill>
                  <a:srgbClr val="006699"/>
                </a:solidFill>
              </a:rPr>
              <a:t>, Chajnantor </a:t>
            </a:r>
            <a:r>
              <a:rPr lang="es-CL" sz="1000" b="1" i="1" dirty="0" err="1" smtClean="0">
                <a:solidFill>
                  <a:srgbClr val="006699"/>
                </a:solidFill>
              </a:rPr>
              <a:t>Plateau</a:t>
            </a:r>
            <a:r>
              <a:rPr lang="es-CL" sz="1000" b="1" i="1" dirty="0" smtClean="0">
                <a:solidFill>
                  <a:srgbClr val="006699"/>
                </a:solidFill>
              </a:rPr>
              <a:t>, Atacama </a:t>
            </a:r>
            <a:r>
              <a:rPr lang="es-CL" sz="1000" b="1" i="1" dirty="0" err="1" smtClean="0">
                <a:solidFill>
                  <a:srgbClr val="006699"/>
                </a:solidFill>
              </a:rPr>
              <a:t>Desert</a:t>
            </a:r>
            <a:r>
              <a:rPr lang="es-CL" sz="1000" b="1" i="1" dirty="0" smtClean="0">
                <a:solidFill>
                  <a:srgbClr val="006699"/>
                </a:solidFill>
              </a:rPr>
              <a:t>, 2010.</a:t>
            </a:r>
          </a:p>
          <a:p>
            <a:pPr lvl="0">
              <a:spcAft>
                <a:spcPts val="300"/>
              </a:spcAft>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J.F.Salgado</a:t>
            </a:r>
            <a:r>
              <a:rPr lang="es-CL" sz="1000" i="1" dirty="0" smtClean="0">
                <a:solidFill>
                  <a:srgbClr val="006699"/>
                </a:solidFill>
              </a:rPr>
              <a:t>.</a:t>
            </a:r>
          </a:p>
        </p:txBody>
      </p:sp>
      <p:sp>
        <p:nvSpPr>
          <p:cNvPr id="11" name="4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Array of 13 antennas, Chajnantor </a:t>
            </a:r>
            <a:r>
              <a:rPr lang="es-CL" sz="1000" b="1" i="1" dirty="0" err="1" smtClean="0">
                <a:solidFill>
                  <a:srgbClr val="006699"/>
                </a:solidFill>
              </a:rPr>
              <a:t>Plateau</a:t>
            </a:r>
            <a:r>
              <a:rPr lang="es-CL" sz="1000" b="1" i="1" dirty="0" smtClean="0">
                <a:solidFill>
                  <a:srgbClr val="006699"/>
                </a:solidFill>
              </a:rPr>
              <a:t>, Atacama </a:t>
            </a:r>
            <a:r>
              <a:rPr lang="es-CL" sz="1000" b="1" i="1" dirty="0" err="1" smtClean="0">
                <a:solidFill>
                  <a:srgbClr val="006699"/>
                </a:solidFill>
              </a:rPr>
              <a:t>Desert</a:t>
            </a:r>
            <a:r>
              <a:rPr lang="es-CL" sz="1000" b="1" i="1" dirty="0" smtClean="0">
                <a:solidFill>
                  <a:srgbClr val="006699"/>
                </a:solidFill>
              </a:rPr>
              <a:t>.</a:t>
            </a:r>
          </a:p>
          <a:p>
            <a:pPr lvl="0">
              <a:spcAft>
                <a:spcPts val="300"/>
              </a:spcAft>
              <a:defRPr/>
            </a:pPr>
            <a:r>
              <a:rPr lang="es-CL" sz="1000" i="1" dirty="0" err="1" smtClean="0">
                <a:solidFill>
                  <a:srgbClr val="006699"/>
                </a:solidFill>
              </a:rPr>
              <a:t>Credit</a:t>
            </a:r>
            <a:r>
              <a:rPr lang="es-CL" sz="1000" i="1" dirty="0" smtClean="0">
                <a:solidFill>
                  <a:srgbClr val="006699"/>
                </a:solidFill>
              </a:rPr>
              <a:t>: ESO.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xEl>
                                              <p:pRg st="1" end="1"/>
                                            </p:txEl>
                                          </p:spTgt>
                                        </p:tgtEl>
                                      </p:cBhvr>
                                    </p:animEffect>
                                    <p:set>
                                      <p:cBhvr>
                                        <p:cTn id="18" dur="1" fill="hold">
                                          <p:stCondLst>
                                            <p:cond delay="499"/>
                                          </p:stCondLst>
                                        </p:cTn>
                                        <p:tgtEl>
                                          <p:spTgt spid="5">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10" grpId="0"/>
      <p:bldP spid="11" grpId="0"/>
      <p:bldP spid="11" grpId="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9 Marcador de posición de imagen" descr="P_E_100203_OSF_ControlRoom.png"/>
          <p:cNvPicPr>
            <a:picLocks noChangeAspect="1"/>
          </p:cNvPicPr>
          <p:nvPr/>
        </p:nvPicPr>
        <p:blipFill>
          <a:blip r:embed="rId3" cstate="print"/>
          <a:stretch>
            <a:fillRect/>
          </a:stretch>
        </p:blipFill>
        <p:spPr>
          <a:xfrm>
            <a:off x="7106400" y="1501200"/>
            <a:ext cx="8031692" cy="5633604"/>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How can we observe through ALMA</a:t>
            </a:r>
            <a:r>
              <a:rPr lang="es-CL" dirty="0" smtClean="0"/>
              <a:t>?</a:t>
            </a:r>
            <a:endParaRPr lang="es-CL" dirty="0"/>
          </a:p>
        </p:txBody>
      </p:sp>
      <p:pic>
        <p:nvPicPr>
          <p:cNvPr id="10" name="9 Marcador de posición de imagen" descr="P_E_100203_OSF_ControlRoom.png"/>
          <p:cNvPicPr>
            <a:picLocks noGrp="1" noChangeAspect="1"/>
          </p:cNvPicPr>
          <p:nvPr>
            <p:ph type="pic" sz="quarter" idx="10"/>
          </p:nvPr>
        </p:nvPicPr>
        <p:blipFill>
          <a:blip r:embed="rId4" cstate="print"/>
          <a:srcRect t="216" b="216"/>
          <a:stretch>
            <a:fillRect/>
          </a:stretch>
        </p:blipFill>
        <p:spPr/>
      </p:pic>
      <p:sp>
        <p:nvSpPr>
          <p:cNvPr id="8" name="7 Marcador de texto"/>
          <p:cNvSpPr>
            <a:spLocks noGrp="1"/>
          </p:cNvSpPr>
          <p:nvPr>
            <p:ph type="body" sz="quarter" idx="11"/>
          </p:nvPr>
        </p:nvSpPr>
        <p:spPr/>
        <p:txBody>
          <a:bodyPr/>
          <a:lstStyle/>
          <a:p>
            <a:pPr>
              <a:spcAft>
                <a:spcPts val="1200"/>
              </a:spcAft>
            </a:pPr>
            <a:r>
              <a:rPr lang="en-US" sz="1900" b="0" kern="1200" baseline="0" dirty="0" smtClean="0">
                <a:solidFill>
                  <a:srgbClr val="006699"/>
                </a:solidFill>
                <a:latin typeface="+mj-lt"/>
                <a:ea typeface="+mn-ea"/>
                <a:cs typeface="+mn-cs"/>
              </a:rPr>
              <a:t>Each year s</a:t>
            </a:r>
            <a:r>
              <a:rPr lang="en-US" sz="1900" b="1" kern="1200" baseline="0" dirty="0" smtClean="0">
                <a:solidFill>
                  <a:srgbClr val="006699"/>
                </a:solidFill>
                <a:latin typeface="+mj-lt"/>
                <a:ea typeface="+mn-ea"/>
                <a:cs typeface="+mn-cs"/>
              </a:rPr>
              <a:t>cientists compete for observation time</a:t>
            </a:r>
            <a:r>
              <a:rPr lang="en-US" sz="1900" b="0" kern="1200" baseline="0" dirty="0" smtClean="0">
                <a:solidFill>
                  <a:srgbClr val="006699"/>
                </a:solidFill>
                <a:latin typeface="+mj-lt"/>
                <a:ea typeface="+mn-ea"/>
                <a:cs typeface="+mn-cs"/>
              </a:rPr>
              <a:t> by presenting proposals that are evaluated on the basis of scientific merit.  </a:t>
            </a:r>
            <a:endParaRPr lang="es-CL" sz="1900" b="0" kern="1200" baseline="0" dirty="0" smtClean="0">
              <a:solidFill>
                <a:srgbClr val="006699"/>
              </a:solidFill>
              <a:latin typeface="+mj-lt"/>
              <a:ea typeface="+mn-ea"/>
              <a:cs typeface="+mn-cs"/>
            </a:endParaRPr>
          </a:p>
          <a:p>
            <a:pPr>
              <a:spcAft>
                <a:spcPts val="1200"/>
              </a:spcAft>
            </a:pPr>
            <a:r>
              <a:rPr lang="en-US" sz="1900" b="1" kern="1200" baseline="0" dirty="0" smtClean="0">
                <a:solidFill>
                  <a:srgbClr val="006699"/>
                </a:solidFill>
                <a:latin typeface="+mj-lt"/>
                <a:ea typeface="+mn-ea"/>
                <a:cs typeface="+mn-cs"/>
              </a:rPr>
              <a:t>Priority will be given to projects from the countries that finance ALMA: </a:t>
            </a:r>
            <a:r>
              <a:rPr lang="en-US" sz="1900" b="0" kern="1200" baseline="0" dirty="0" smtClean="0">
                <a:solidFill>
                  <a:srgbClr val="006699"/>
                </a:solidFill>
                <a:latin typeface="+mj-lt"/>
                <a:ea typeface="+mn-ea"/>
                <a:cs typeface="+mn-cs"/>
              </a:rPr>
              <a:t>North America (USA and Canada), East Asia (Japan and Taiwan), 14 European countries and Brazil. </a:t>
            </a:r>
            <a:r>
              <a:rPr lang="en-US" sz="1900" b="1" kern="1200" baseline="0" dirty="0" smtClean="0">
                <a:solidFill>
                  <a:srgbClr val="006699"/>
                </a:solidFill>
                <a:latin typeface="+mj-lt"/>
                <a:ea typeface="+mn-ea"/>
                <a:cs typeface="+mn-cs"/>
              </a:rPr>
              <a:t>Chile, as the host nation, is entitled to 10% of the overall observation time.</a:t>
            </a:r>
            <a:endParaRPr lang="es-CL" sz="1900" b="1" kern="1200" baseline="0" dirty="0" smtClean="0">
              <a:solidFill>
                <a:srgbClr val="006699"/>
              </a:solidFill>
              <a:latin typeface="+mj-lt"/>
              <a:ea typeface="+mn-ea"/>
              <a:cs typeface="+mn-cs"/>
            </a:endParaRPr>
          </a:p>
          <a:p>
            <a:pPr>
              <a:spcAft>
                <a:spcPts val="1200"/>
              </a:spcAft>
            </a:pPr>
            <a:r>
              <a:rPr lang="en-US" sz="1900" b="0" kern="1200" baseline="0" dirty="0" smtClean="0">
                <a:solidFill>
                  <a:srgbClr val="006699"/>
                </a:solidFill>
                <a:latin typeface="+mj-lt"/>
                <a:ea typeface="+mn-ea"/>
                <a:cs typeface="+mn-cs"/>
              </a:rPr>
              <a:t>Those </a:t>
            </a:r>
            <a:r>
              <a:rPr lang="en-US" sz="1900" b="1" kern="1200" baseline="0" dirty="0" smtClean="0">
                <a:solidFill>
                  <a:srgbClr val="006699"/>
                </a:solidFill>
                <a:latin typeface="+mj-lt"/>
                <a:ea typeface="+mn-ea"/>
                <a:cs typeface="+mn-cs"/>
              </a:rPr>
              <a:t>astronomers whose proposals are admitted </a:t>
            </a:r>
            <a:r>
              <a:rPr lang="en-US" sz="1900" b="0" kern="1200" baseline="0" dirty="0" smtClean="0">
                <a:solidFill>
                  <a:srgbClr val="006699"/>
                </a:solidFill>
                <a:latin typeface="+mj-lt"/>
                <a:ea typeface="+mn-ea"/>
                <a:cs typeface="+mn-cs"/>
              </a:rPr>
              <a:t>don’t have to travel to ALMA to carry out observations; instead, they </a:t>
            </a:r>
            <a:r>
              <a:rPr lang="en-US" sz="1900" b="1" kern="1200" baseline="0" dirty="0" smtClean="0">
                <a:solidFill>
                  <a:srgbClr val="006699"/>
                </a:solidFill>
                <a:latin typeface="+mj-lt"/>
                <a:ea typeface="+mn-ea"/>
                <a:cs typeface="+mn-cs"/>
              </a:rPr>
              <a:t>will have remote and exclusive access to the data gathered</a:t>
            </a:r>
            <a:r>
              <a:rPr lang="en-US" sz="1900" b="0" kern="1200" baseline="0" dirty="0" smtClean="0">
                <a:solidFill>
                  <a:srgbClr val="006699"/>
                </a:solidFill>
                <a:latin typeface="+mj-lt"/>
                <a:ea typeface="+mn-ea"/>
                <a:cs typeface="+mn-cs"/>
              </a:rPr>
              <a:t>.</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ALMA has an exclusive software structure that allows astronomers to do many things, from generating the astronomical project to receiving the data for the observational proposal</a:t>
            </a:r>
            <a:r>
              <a:rPr lang="es-CL" dirty="0" smtClean="0"/>
              <a:t>.</a:t>
            </a:r>
            <a:endParaRPr lang="es-CL" sz="1900" b="0" kern="1200" baseline="0" dirty="0">
              <a:solidFill>
                <a:srgbClr val="006699"/>
              </a:solidFill>
              <a:latin typeface="+mj-lt"/>
              <a:ea typeface="+mn-ea"/>
              <a:cs typeface="+mn-cs"/>
            </a:endParaRPr>
          </a:p>
        </p:txBody>
      </p:sp>
      <p:sp>
        <p:nvSpPr>
          <p:cNvPr id="9" name="8 Marcador de texto"/>
          <p:cNvSpPr>
            <a:spLocks noGrp="1"/>
          </p:cNvSpPr>
          <p:nvPr>
            <p:ph type="body" sz="quarter" idx="12"/>
          </p:nvPr>
        </p:nvSpPr>
        <p:spPr/>
        <p:txBody>
          <a:bodyPr/>
          <a:lstStyle/>
          <a:p>
            <a:r>
              <a:rPr lang="es-CL" b="1" dirty="0" smtClean="0"/>
              <a:t>Control </a:t>
            </a:r>
            <a:r>
              <a:rPr lang="es-CL" b="1" dirty="0" err="1" smtClean="0"/>
              <a:t>room</a:t>
            </a:r>
            <a:r>
              <a:rPr lang="es-CL" b="1" dirty="0" smtClean="0"/>
              <a:t> at </a:t>
            </a:r>
            <a:r>
              <a:rPr lang="es-CL" b="1" dirty="0" err="1" smtClean="0"/>
              <a:t>ALMA’s</a:t>
            </a:r>
            <a:r>
              <a:rPr lang="es-CL" b="1" dirty="0" smtClean="0"/>
              <a:t> </a:t>
            </a:r>
            <a:r>
              <a:rPr lang="es-CL" b="1" dirty="0" err="1" smtClean="0"/>
              <a:t>Operations</a:t>
            </a:r>
            <a:r>
              <a:rPr lang="es-CL" b="1" dirty="0" smtClean="0"/>
              <a:t> Center  (</a:t>
            </a:r>
            <a:r>
              <a:rPr lang="es-CL" b="1" dirty="0" err="1" smtClean="0"/>
              <a:t>OSF</a:t>
            </a:r>
            <a:r>
              <a:rPr lang="es-CL" b="1" dirty="0" smtClean="0"/>
              <a:t>), 2010.</a:t>
            </a:r>
          </a:p>
          <a:p>
            <a:r>
              <a:rPr lang="es-CL" dirty="0" err="1" smtClean="0"/>
              <a:t>Credit</a:t>
            </a:r>
            <a:r>
              <a:rPr lang="es-CL" dirty="0" smtClean="0"/>
              <a:t>: ALMA (ESO/</a:t>
            </a:r>
            <a:r>
              <a:rPr lang="es-CL" dirty="0" err="1" smtClean="0"/>
              <a:t>NAOJ</a:t>
            </a:r>
            <a:r>
              <a:rPr lang="es-CL" dirty="0" smtClean="0"/>
              <a:t>/</a:t>
            </a:r>
            <a:r>
              <a:rPr lang="es-CL" dirty="0" err="1" smtClean="0"/>
              <a:t>NRAO</a:t>
            </a:r>
            <a:r>
              <a:rPr lang="es-CL" dirty="0" smtClean="0"/>
              <a:t>)</a:t>
            </a:r>
          </a:p>
        </p:txBody>
      </p:sp>
      <p:sp>
        <p:nvSpPr>
          <p:cNvPr id="11"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n-US" sz="1000" b="1" i="1" dirty="0" smtClean="0">
                <a:solidFill>
                  <a:srgbClr val="006699"/>
                </a:solidFill>
              </a:rPr>
              <a:t>Scientists examining ALMA data.</a:t>
            </a:r>
          </a:p>
          <a:p>
            <a:pPr lvl="0">
              <a:spcAft>
                <a:spcPts val="300"/>
              </a:spcAft>
            </a:pPr>
            <a:r>
              <a:rPr lang="en-US" sz="1000" i="1" dirty="0" smtClean="0">
                <a:solidFill>
                  <a:srgbClr val="006699"/>
                </a:solidFill>
              </a:rPr>
              <a:t>Credit:  </a:t>
            </a:r>
            <a:r>
              <a:rPr lang="en-US" sz="1000" i="1" dirty="0" err="1" smtClean="0">
                <a:solidFill>
                  <a:srgbClr val="006699"/>
                </a:solidFill>
              </a:rPr>
              <a:t>NAOJ</a:t>
            </a:r>
            <a:endParaRPr lang="en-US" sz="1000" i="1" dirty="0" smtClean="0">
              <a:solidFill>
                <a:srgbClr val="0066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9">
                                            <p:txEl>
                                              <p:pRg st="0" end="0"/>
                                            </p:txEl>
                                          </p:spTgt>
                                        </p:tgtEl>
                                      </p:cBhvr>
                                    </p:animEffect>
                                    <p:set>
                                      <p:cBhvr>
                                        <p:cTn id="20" dur="1" fill="hold">
                                          <p:stCondLst>
                                            <p:cond delay="999"/>
                                          </p:stCondLst>
                                        </p:cTn>
                                        <p:tgtEl>
                                          <p:spTgt spid="9">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9">
                                            <p:txEl>
                                              <p:pRg st="1" end="1"/>
                                            </p:txEl>
                                          </p:spTgt>
                                        </p:tgtEl>
                                      </p:cBhvr>
                                    </p:animEffect>
                                    <p:set>
                                      <p:cBhvr>
                                        <p:cTn id="23" dur="1" fill="hold">
                                          <p:stCondLst>
                                            <p:cond delay="999"/>
                                          </p:stCondLst>
                                        </p:cTn>
                                        <p:tgtEl>
                                          <p:spTgt spid="9">
                                            <p:txEl>
                                              <p:pRg st="1" end="1"/>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1"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5 Marcador de posición de imagen" descr="120920_astrochemistry_widespectra.png"/>
          <p:cNvPicPr>
            <a:picLocks noChangeAspect="1"/>
          </p:cNvPicPr>
          <p:nvPr/>
        </p:nvPicPr>
        <p:blipFill>
          <a:blip r:embed="rId3" cstate="print"/>
          <a:stretch>
            <a:fillRect/>
          </a:stretch>
        </p:blipFill>
        <p:spPr>
          <a:xfrm>
            <a:off x="1472400" y="1501200"/>
            <a:ext cx="8031692" cy="5633604"/>
          </a:xfrm>
          <a:prstGeom prst="rect">
            <a:avLst/>
          </a:prstGeom>
        </p:spPr>
      </p:pic>
      <p:sp>
        <p:nvSpPr>
          <p:cNvPr id="2" name="1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How can we observe through ALMA</a:t>
            </a:r>
            <a:r>
              <a:rPr lang="es-CL" dirty="0" smtClean="0"/>
              <a:t>?</a:t>
            </a:r>
            <a:endParaRPr lang="es-CL" dirty="0"/>
          </a:p>
        </p:txBody>
      </p:sp>
      <p:pic>
        <p:nvPicPr>
          <p:cNvPr id="6" name="5 Marcador de posición de imagen" descr="120920_astrochemistry_widespectra.png"/>
          <p:cNvPicPr>
            <a:picLocks noGrp="1" noChangeAspect="1"/>
          </p:cNvPicPr>
          <p:nvPr>
            <p:ph type="pic" sz="quarter" idx="10"/>
          </p:nvPr>
        </p:nvPicPr>
        <p:blipFill>
          <a:blip r:embed="rId4" cstate="print"/>
          <a:srcRect t="216" b="216"/>
          <a:stretch>
            <a:fillRect/>
          </a:stretch>
        </p:blipFill>
        <p:spPr/>
      </p:pic>
      <p:sp>
        <p:nvSpPr>
          <p:cNvPr id="4" name="3 Marcador de texto"/>
          <p:cNvSpPr>
            <a:spLocks noGrp="1"/>
          </p:cNvSpPr>
          <p:nvPr>
            <p:ph type="body" sz="quarter" idx="11"/>
          </p:nvPr>
        </p:nvSpPr>
        <p:spPr/>
        <p:txBody>
          <a:bodyPr/>
          <a:lstStyle/>
          <a:p>
            <a:r>
              <a:rPr lang="en-US" sz="1900" b="0" kern="1200" dirty="0" smtClean="0">
                <a:solidFill>
                  <a:srgbClr val="006699"/>
                </a:solidFill>
                <a:latin typeface="+mj-lt"/>
                <a:ea typeface="+mn-ea"/>
                <a:cs typeface="+mn-cs"/>
              </a:rPr>
              <a:t>After a period of one year, </a:t>
            </a:r>
            <a:r>
              <a:rPr lang="en-US" sz="1900" b="1" kern="1200" dirty="0" smtClean="0">
                <a:solidFill>
                  <a:srgbClr val="006699"/>
                </a:solidFill>
                <a:latin typeface="+mj-lt"/>
                <a:ea typeface="+mn-ea"/>
                <a:cs typeface="+mn-cs"/>
              </a:rPr>
              <a:t>the collected data will be made public in an astronomical library </a:t>
            </a:r>
            <a:r>
              <a:rPr lang="en-US" sz="1900" b="0" kern="1200" dirty="0" smtClean="0">
                <a:solidFill>
                  <a:srgbClr val="006699"/>
                </a:solidFill>
                <a:latin typeface="+mj-lt"/>
                <a:ea typeface="+mn-ea"/>
                <a:cs typeface="+mn-cs"/>
              </a:rPr>
              <a:t>that, while reaching full capacity, will grow at a rate of 700 gigabytes per day.</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This library will constitute a veritable treasure trove of information at the disposal of all mankind, representing a central source of future discoveries</a:t>
            </a:r>
            <a:r>
              <a:rPr lang="es-CL" dirty="0" smtClean="0"/>
              <a:t>.</a:t>
            </a:r>
          </a:p>
        </p:txBody>
      </p:sp>
      <p:sp>
        <p:nvSpPr>
          <p:cNvPr id="5" name="4 Marcador de texto"/>
          <p:cNvSpPr>
            <a:spLocks noGrp="1"/>
          </p:cNvSpPr>
          <p:nvPr>
            <p:ph type="body" sz="quarter" idx="12"/>
          </p:nvPr>
        </p:nvSpPr>
        <p:spPr/>
        <p:txBody>
          <a:bodyPr/>
          <a:lstStyle/>
          <a:p>
            <a:r>
              <a:rPr lang="es-CL" b="1" dirty="0" err="1" smtClean="0"/>
              <a:t>Ethylic</a:t>
            </a:r>
            <a:r>
              <a:rPr lang="es-CL" b="1" dirty="0" smtClean="0"/>
              <a:t> </a:t>
            </a:r>
            <a:r>
              <a:rPr lang="es-CL" b="1" dirty="0" err="1" smtClean="0"/>
              <a:t>cyanide</a:t>
            </a:r>
            <a:r>
              <a:rPr lang="es-CL" b="1" dirty="0" smtClean="0"/>
              <a:t> </a:t>
            </a:r>
            <a:r>
              <a:rPr lang="es-CL" b="1" dirty="0" err="1" smtClean="0"/>
              <a:t>molecule</a:t>
            </a:r>
            <a:r>
              <a:rPr lang="es-CL" b="1" dirty="0" smtClean="0"/>
              <a:t> (CH3CH2CN) radio </a:t>
            </a:r>
            <a:r>
              <a:rPr lang="es-CL" b="1" dirty="0" err="1" smtClean="0"/>
              <a:t>emission</a:t>
            </a:r>
            <a:r>
              <a:rPr lang="es-CL" b="1" dirty="0" smtClean="0"/>
              <a:t> </a:t>
            </a:r>
            <a:r>
              <a:rPr lang="es-CL" b="1" dirty="0" err="1" smtClean="0"/>
              <a:t>pattern</a:t>
            </a:r>
            <a:r>
              <a:rPr lang="es-CL" b="1" dirty="0" smtClean="0"/>
              <a:t> in </a:t>
            </a:r>
            <a:r>
              <a:rPr lang="es-CL" b="1" dirty="0" err="1" smtClean="0"/>
              <a:t>various</a:t>
            </a:r>
            <a:r>
              <a:rPr lang="es-CL" b="1" dirty="0" smtClean="0"/>
              <a:t> </a:t>
            </a:r>
            <a:r>
              <a:rPr lang="es-CL" b="1" dirty="0" err="1" smtClean="0"/>
              <a:t>frequencies</a:t>
            </a:r>
            <a:r>
              <a:rPr lang="es-CL" b="1" dirty="0" smtClean="0"/>
              <a:t>, 2012.</a:t>
            </a:r>
          </a:p>
          <a:p>
            <a:r>
              <a:rPr lang="es-CL" dirty="0" err="1" smtClean="0"/>
              <a:t>Credit</a:t>
            </a:r>
            <a:r>
              <a:rPr lang="es-CL" dirty="0" smtClean="0"/>
              <a:t>: </a:t>
            </a:r>
            <a:r>
              <a:rPr lang="es-CL" dirty="0" err="1" smtClean="0"/>
              <a:t>Fortman</a:t>
            </a:r>
            <a:r>
              <a:rPr lang="es-CL" dirty="0" smtClean="0"/>
              <a:t>, et al., </a:t>
            </a:r>
            <a:r>
              <a:rPr lang="es-CL" dirty="0" err="1" smtClean="0"/>
              <a:t>NRAO</a:t>
            </a:r>
            <a:r>
              <a:rPr lang="es-CL" dirty="0" smtClean="0"/>
              <a:t>/</a:t>
            </a:r>
            <a:r>
              <a:rPr lang="es-CL" dirty="0" err="1" smtClean="0"/>
              <a:t>AUI</a:t>
            </a:r>
            <a:r>
              <a:rPr lang="es-CL" dirty="0" smtClean="0"/>
              <a:t>/</a:t>
            </a:r>
            <a:r>
              <a:rPr lang="es-CL" dirty="0" err="1" smtClean="0"/>
              <a:t>NSF</a:t>
            </a:r>
            <a:r>
              <a:rPr lang="es-CL" dirty="0" smtClean="0"/>
              <a:t>, NASA.</a:t>
            </a:r>
          </a:p>
        </p:txBody>
      </p:sp>
      <p:sp>
        <p:nvSpPr>
          <p:cNvPr id="8"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Simulation of material surrounding the old star R </a:t>
            </a:r>
            <a:r>
              <a:rPr lang="en-US" sz="1000" b="1" i="1" dirty="0" err="1" smtClean="0">
                <a:solidFill>
                  <a:srgbClr val="006699"/>
                </a:solidFill>
              </a:rPr>
              <a:t>Sculptoris</a:t>
            </a:r>
            <a:r>
              <a:rPr lang="en-US" sz="1000" b="1" i="1" dirty="0" smtClean="0">
                <a:solidFill>
                  <a:srgbClr val="006699"/>
                </a:solidFill>
              </a:rPr>
              <a:t>, 2012.</a:t>
            </a:r>
          </a:p>
          <a:p>
            <a:pPr lvl="0">
              <a:spcAft>
                <a:spcPts val="300"/>
              </a:spcAft>
            </a:pPr>
            <a:r>
              <a:rPr lang="en-US" sz="1000" i="1" dirty="0" smtClean="0">
                <a:solidFill>
                  <a:srgbClr val="006699"/>
                </a:solidFill>
              </a:rPr>
              <a:t>Credit: </a:t>
            </a:r>
            <a:r>
              <a:rPr lang="en-US" sz="1000" i="1" dirty="0" err="1" smtClean="0">
                <a:solidFill>
                  <a:srgbClr val="006699"/>
                </a:solidFill>
              </a:rPr>
              <a:t>ESO</a:t>
            </a:r>
            <a:r>
              <a:rPr lang="en-US" sz="1000" i="1" dirty="0" smtClean="0">
                <a:solidFill>
                  <a:srgbClr val="006699"/>
                </a:solidFill>
              </a:rPr>
              <a:t>/S. Mohamed.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5">
                                            <p:txEl>
                                              <p:pRg st="0" end="0"/>
                                            </p:txEl>
                                          </p:spTgt>
                                        </p:tgtEl>
                                      </p:cBhvr>
                                    </p:animEffect>
                                    <p:set>
                                      <p:cBhvr>
                                        <p:cTn id="15" dur="1" fill="hold">
                                          <p:stCondLst>
                                            <p:cond delay="19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5">
                                            <p:txEl>
                                              <p:pRg st="1" end="1"/>
                                            </p:txEl>
                                          </p:spTgt>
                                        </p:tgtEl>
                                      </p:cBhvr>
                                    </p:animEffect>
                                    <p:set>
                                      <p:cBhvr>
                                        <p:cTn id="18" dur="1" fill="hold">
                                          <p:stCondLst>
                                            <p:cond delay="1999"/>
                                          </p:stCondLst>
                                        </p:cTn>
                                        <p:tgtEl>
                                          <p:spTgt spid="5">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9 Marcador de posición de imagen" descr="H_0203_SiteTesting_ (3).png"/>
          <p:cNvPicPr>
            <a:picLocks noChangeAspect="1"/>
          </p:cNvPicPr>
          <p:nvPr/>
        </p:nvPicPr>
        <p:blipFill>
          <a:blip r:embed="rId3" cstate="print"/>
          <a:stretch>
            <a:fillRect/>
          </a:stretch>
        </p:blipFill>
        <p:spPr>
          <a:xfrm>
            <a:off x="7124400" y="1501200"/>
            <a:ext cx="8031691" cy="5633604"/>
          </a:xfrm>
          <a:prstGeom prst="rect">
            <a:avLst/>
          </a:prstGeom>
        </p:spPr>
      </p:pic>
      <p:pic>
        <p:nvPicPr>
          <p:cNvPr id="15" name="9 Marcador de posición de imagen" descr="H_0203_SiteTesting_ (3).png"/>
          <p:cNvPicPr>
            <a:picLocks noChangeAspect="1"/>
          </p:cNvPicPr>
          <p:nvPr/>
        </p:nvPicPr>
        <p:blipFill>
          <a:blip r:embed="rId4" cstate="print"/>
          <a:stretch>
            <a:fillRect/>
          </a:stretch>
        </p:blipFill>
        <p:spPr>
          <a:xfrm>
            <a:off x="7124400" y="1501200"/>
            <a:ext cx="8031692" cy="5633603"/>
          </a:xfrm>
          <a:prstGeom prst="rect">
            <a:avLst/>
          </a:prstGeom>
        </p:spPr>
      </p:pic>
      <p:pic>
        <p:nvPicPr>
          <p:cNvPr id="7" name="9 Marcador de posición de imagen" descr="H_0203_SiteTesting_ (3).png"/>
          <p:cNvPicPr>
            <a:picLocks noChangeAspect="1"/>
          </p:cNvPicPr>
          <p:nvPr/>
        </p:nvPicPr>
        <p:blipFill>
          <a:blip r:embed="rId5"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The History of ALMA</a:t>
            </a:r>
            <a:endParaRPr lang="es-CL" dirty="0"/>
          </a:p>
        </p:txBody>
      </p:sp>
      <p:pic>
        <p:nvPicPr>
          <p:cNvPr id="10" name="9 Marcador de posición de imagen" descr="H_0203_SiteTesting_ (3).png"/>
          <p:cNvPicPr>
            <a:picLocks noGrp="1" noChangeAspect="1"/>
          </p:cNvPicPr>
          <p:nvPr>
            <p:ph type="pic" sz="quarter" idx="10"/>
          </p:nvPr>
        </p:nvPicPr>
        <p:blipFill>
          <a:blip r:embed="rId6" cstate="print"/>
          <a:stretch>
            <a:fillRect/>
          </a:stretch>
        </p:blipFill>
        <p:spPr>
          <a:xfrm>
            <a:off x="7124400" y="1501200"/>
            <a:ext cx="8031691" cy="5633603"/>
          </a:xfrm>
        </p:spPr>
      </p:pic>
      <p:sp>
        <p:nvSpPr>
          <p:cNvPr id="8" name="7 Marcador de texto"/>
          <p:cNvSpPr>
            <a:spLocks noGrp="1"/>
          </p:cNvSpPr>
          <p:nvPr>
            <p:ph type="body" sz="quarter" idx="11"/>
          </p:nvPr>
        </p:nvSpPr>
        <p:spPr>
          <a:xfrm>
            <a:off x="1471548" y="1404442"/>
            <a:ext cx="5249608" cy="6120680"/>
          </a:xfrm>
        </p:spPr>
        <p:txBody>
          <a:bodyPr/>
          <a:lstStyle/>
          <a:p>
            <a:r>
              <a:rPr lang="en-US" sz="1900" b="0" kern="1200" baseline="0" dirty="0" smtClean="0">
                <a:solidFill>
                  <a:srgbClr val="006699"/>
                </a:solidFill>
                <a:latin typeface="+mj-lt"/>
                <a:ea typeface="+mn-ea"/>
                <a:cs typeface="+mn-cs"/>
              </a:rPr>
              <a:t>In the 1980s the international scientific community developed an interest in creating a radio telescope that could capture, at high resolutions, </a:t>
            </a:r>
            <a:r>
              <a:rPr lang="en-US" sz="1900" b="0" kern="1200" baseline="0" dirty="0" err="1" smtClean="0">
                <a:solidFill>
                  <a:srgbClr val="006699"/>
                </a:solidFill>
                <a:latin typeface="+mj-lt"/>
                <a:ea typeface="+mn-ea"/>
                <a:cs typeface="+mn-cs"/>
              </a:rPr>
              <a:t>millimetric</a:t>
            </a:r>
            <a:r>
              <a:rPr lang="en-US" sz="1900" b="0" kern="1200" baseline="0" dirty="0" smtClean="0">
                <a:solidFill>
                  <a:srgbClr val="006699"/>
                </a:solidFill>
                <a:latin typeface="+mj-lt"/>
                <a:ea typeface="+mn-ea"/>
                <a:cs typeface="+mn-cs"/>
              </a:rPr>
              <a:t> and sub-</a:t>
            </a:r>
            <a:r>
              <a:rPr lang="en-US" sz="1900" b="0" kern="1200" baseline="0" dirty="0" err="1" smtClean="0">
                <a:solidFill>
                  <a:srgbClr val="006699"/>
                </a:solidFill>
                <a:latin typeface="+mj-lt"/>
                <a:ea typeface="+mn-ea"/>
                <a:cs typeface="+mn-cs"/>
              </a:rPr>
              <a:t>millimetric</a:t>
            </a:r>
            <a:r>
              <a:rPr lang="en-US" sz="1900" b="0" kern="1200" baseline="0" dirty="0" smtClean="0">
                <a:solidFill>
                  <a:srgbClr val="006699"/>
                </a:solidFill>
                <a:latin typeface="+mj-lt"/>
                <a:ea typeface="+mn-ea"/>
                <a:cs typeface="+mn-cs"/>
              </a:rPr>
              <a:t> radio bands.</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In 1995 the European Organization for Astronomical Research in the Southern Hemisphere (</a:t>
            </a:r>
            <a:r>
              <a:rPr lang="en-US" sz="1900" b="0" kern="1200" baseline="0" dirty="0" err="1" smtClean="0">
                <a:solidFill>
                  <a:srgbClr val="006699"/>
                </a:solidFill>
                <a:latin typeface="+mj-lt"/>
                <a:ea typeface="+mn-ea"/>
                <a:cs typeface="+mn-cs"/>
              </a:rPr>
              <a:t>ESO</a:t>
            </a:r>
            <a:r>
              <a:rPr lang="en-US" sz="1900" b="0" kern="1200" baseline="0" dirty="0" smtClean="0">
                <a:solidFill>
                  <a:srgbClr val="006699"/>
                </a:solidFill>
                <a:latin typeface="+mj-lt"/>
                <a:ea typeface="+mn-ea"/>
                <a:cs typeface="+mn-cs"/>
              </a:rPr>
              <a:t>), the National Radio Astronomy Observatory (</a:t>
            </a:r>
            <a:r>
              <a:rPr lang="en-US" sz="1900" b="0" kern="1200" baseline="0" dirty="0" err="1" smtClean="0">
                <a:solidFill>
                  <a:srgbClr val="006699"/>
                </a:solidFill>
                <a:latin typeface="+mj-lt"/>
                <a:ea typeface="+mn-ea"/>
                <a:cs typeface="+mn-cs"/>
              </a:rPr>
              <a:t>NRAO</a:t>
            </a:r>
            <a:r>
              <a:rPr lang="en-US" sz="1900" b="0" kern="1200" baseline="0" dirty="0" smtClean="0">
                <a:solidFill>
                  <a:srgbClr val="006699"/>
                </a:solidFill>
                <a:latin typeface="+mj-lt"/>
                <a:ea typeface="+mn-ea"/>
                <a:cs typeface="+mn-cs"/>
              </a:rPr>
              <a:t>) of the United States and the National Astronomical Observatory of Japan (</a:t>
            </a:r>
            <a:r>
              <a:rPr lang="en-US" sz="1900" b="0" kern="1200" baseline="0" dirty="0" err="1" smtClean="0">
                <a:solidFill>
                  <a:srgbClr val="006699"/>
                </a:solidFill>
                <a:latin typeface="+mj-lt"/>
                <a:ea typeface="+mn-ea"/>
                <a:cs typeface="+mn-cs"/>
              </a:rPr>
              <a:t>NAOJ</a:t>
            </a:r>
            <a:r>
              <a:rPr lang="en-US" sz="1900" b="0" kern="1200" baseline="0" dirty="0" smtClean="0">
                <a:solidFill>
                  <a:srgbClr val="006699"/>
                </a:solidFill>
                <a:latin typeface="+mj-lt"/>
                <a:ea typeface="+mn-ea"/>
                <a:cs typeface="+mn-cs"/>
              </a:rPr>
              <a:t>) began to carry out atmospheric trials in the Atacama desert.</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Four years later, </a:t>
            </a:r>
            <a:r>
              <a:rPr lang="en-US" sz="1900" b="1" kern="1200" baseline="0" dirty="0" smtClean="0">
                <a:solidFill>
                  <a:srgbClr val="006699"/>
                </a:solidFill>
                <a:latin typeface="+mj-lt"/>
                <a:ea typeface="+mn-ea"/>
                <a:cs typeface="+mn-cs"/>
              </a:rPr>
              <a:t>in 1999, the three observatories signed a cooperation agreement to install ALMA in Chile</a:t>
            </a:r>
            <a:r>
              <a:rPr lang="en-US" sz="1900" b="0" kern="1200" baseline="0" dirty="0" smtClean="0">
                <a:solidFill>
                  <a:srgbClr val="006699"/>
                </a:solidFill>
                <a:latin typeface="+mj-lt"/>
                <a:ea typeface="+mn-ea"/>
                <a:cs typeface="+mn-cs"/>
              </a:rPr>
              <a:t>. </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Another six years passed and in October </a:t>
            </a:r>
            <a:r>
              <a:rPr lang="en-US" sz="1900" b="1" kern="1200" baseline="0" dirty="0" smtClean="0">
                <a:solidFill>
                  <a:srgbClr val="006699"/>
                </a:solidFill>
                <a:latin typeface="+mj-lt"/>
                <a:ea typeface="+mn-ea"/>
                <a:cs typeface="+mn-cs"/>
              </a:rPr>
              <a:t>2005, the foundations were laid on the Chajnantor Plateau</a:t>
            </a:r>
            <a:r>
              <a:rPr lang="en-US" sz="1900" b="0" kern="1200" baseline="0" dirty="0" smtClean="0">
                <a:solidFill>
                  <a:srgbClr val="006699"/>
                </a:solidFill>
                <a:latin typeface="+mj-lt"/>
                <a:ea typeface="+mn-ea"/>
                <a:cs typeface="+mn-cs"/>
              </a:rPr>
              <a:t>, initiating construction of the ALMA observatory</a:t>
            </a:r>
            <a:r>
              <a:rPr lang="es-CL" sz="1900" b="0" kern="1200" baseline="0" dirty="0" smtClean="0">
                <a:solidFill>
                  <a:srgbClr val="006699"/>
                </a:solidFill>
                <a:latin typeface="+mj-lt"/>
                <a:ea typeface="+mn-ea"/>
                <a:cs typeface="+mn-cs"/>
              </a:rPr>
              <a:t>.</a:t>
            </a:r>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Testing</a:t>
            </a:r>
            <a:r>
              <a:rPr lang="es-CL" sz="1000" b="1" i="1" dirty="0" smtClean="0">
                <a:solidFill>
                  <a:srgbClr val="006699"/>
                </a:solidFill>
              </a:rPr>
              <a:t> at the Chajnantor </a:t>
            </a:r>
            <a:r>
              <a:rPr lang="es-CL" sz="1000" b="1" i="1" dirty="0" err="1" smtClean="0">
                <a:solidFill>
                  <a:srgbClr val="006699"/>
                </a:solidFill>
              </a:rPr>
              <a:t>plateau</a:t>
            </a:r>
            <a:r>
              <a:rPr lang="es-CL" sz="1000" b="1" i="1" dirty="0" smtClean="0">
                <a:solidFill>
                  <a:srgbClr val="006699"/>
                </a:solidFill>
              </a:rPr>
              <a:t>, 2002.</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NAOJ</a:t>
            </a:r>
            <a:r>
              <a:rPr lang="es-CL" sz="1000" i="1" dirty="0" smtClean="0">
                <a:solidFill>
                  <a:srgbClr val="006699"/>
                </a:solidFill>
              </a:rPr>
              <a:t>.</a:t>
            </a:r>
          </a:p>
        </p:txBody>
      </p:sp>
      <p:sp>
        <p:nvSpPr>
          <p:cNvPr id="14"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Monolith</a:t>
            </a:r>
            <a:r>
              <a:rPr lang="es-CL" sz="1000" b="1" i="1" dirty="0" smtClean="0">
                <a:solidFill>
                  <a:srgbClr val="006699"/>
                </a:solidFill>
              </a:rPr>
              <a:t> at Chajnantor.</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NAOJ</a:t>
            </a:r>
            <a:r>
              <a:rPr lang="es-CL" sz="1000" i="1" dirty="0" smtClean="0">
                <a:solidFill>
                  <a:srgbClr val="006699"/>
                </a:solidFill>
              </a:rPr>
              <a:t>.</a:t>
            </a:r>
          </a:p>
        </p:txBody>
      </p:sp>
      <p:sp>
        <p:nvSpPr>
          <p:cNvPr id="17"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n-US" sz="1000" b="1" i="1" dirty="0" smtClean="0">
                <a:solidFill>
                  <a:srgbClr val="006699"/>
                </a:solidFill>
              </a:rPr>
              <a:t>Signing the agreement between ALMA and the Chilean government, 1999.</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a:t>
            </a:r>
          </a:p>
        </p:txBody>
      </p:sp>
      <p:sp>
        <p:nvSpPr>
          <p:cNvPr id="18"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Testing</a:t>
            </a:r>
            <a:r>
              <a:rPr lang="es-CL" sz="1000" b="1" i="1" dirty="0" smtClean="0">
                <a:solidFill>
                  <a:srgbClr val="006699"/>
                </a:solidFill>
              </a:rPr>
              <a:t> at the Chajnantor </a:t>
            </a:r>
            <a:r>
              <a:rPr lang="es-CL" sz="1000" b="1" i="1" dirty="0" err="1" smtClean="0">
                <a:solidFill>
                  <a:srgbClr val="006699"/>
                </a:solidFill>
              </a:rPr>
              <a:t>Plateau</a:t>
            </a:r>
            <a:r>
              <a:rPr lang="es-CL" sz="1000" b="1" i="1" dirty="0" smtClean="0">
                <a:solidFill>
                  <a:srgbClr val="006699"/>
                </a:solidFill>
              </a:rPr>
              <a:t>.</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NAOJ</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par>
                                <p:cTn id="30" presetID="10" presetClass="exit" presetSubtype="0" fill="hold" nodeType="withEffect">
                                  <p:stCondLst>
                                    <p:cond delay="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fade">
                                      <p:cBhvr>
                                        <p:cTn id="46" dur="500"/>
                                        <p:tgtEl>
                                          <p:spTgt spid="8">
                                            <p:txEl>
                                              <p:pRg st="2" end="2"/>
                                            </p:txEl>
                                          </p:spTgt>
                                        </p:tgtEl>
                                      </p:cBhvr>
                                    </p:animEffect>
                                  </p:childTnLst>
                                </p:cTn>
                              </p:par>
                              <p:par>
                                <p:cTn id="47" presetID="10" presetClass="exit" presetSubtype="0" fill="hold" nodeType="withEffect">
                                  <p:stCondLst>
                                    <p:cond delay="0"/>
                                  </p:stCondLst>
                                  <p:childTnLst>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p:bldP spid="13" grpId="1"/>
      <p:bldP spid="14" grpId="0"/>
      <p:bldP spid="17" grpId="0"/>
      <p:bldP spid="17" grpId="1"/>
      <p:bldP spid="18" grpId="0"/>
      <p:bldP spid="18" grpId="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9 Marcador de posición de imagen" descr="P_E_091102_AIV.png"/>
          <p:cNvPicPr>
            <a:picLocks noChangeAspect="1"/>
          </p:cNvPicPr>
          <p:nvPr/>
        </p:nvPicPr>
        <p:blipFill>
          <a:blip r:embed="rId3" cstate="print"/>
          <a:stretch>
            <a:fillRect/>
          </a:stretch>
        </p:blipFill>
        <p:spPr>
          <a:xfrm>
            <a:off x="1490400" y="1501200"/>
            <a:ext cx="8031689" cy="5633602"/>
          </a:xfrm>
          <a:prstGeom prst="rect">
            <a:avLst/>
          </a:prstGeom>
        </p:spPr>
      </p:pic>
      <p:pic>
        <p:nvPicPr>
          <p:cNvPr id="16" name="9 Marcador de posición de imagen" descr="P_E_091102_AIV.png"/>
          <p:cNvPicPr>
            <a:picLocks noChangeAspect="1"/>
          </p:cNvPicPr>
          <p:nvPr/>
        </p:nvPicPr>
        <p:blipFill>
          <a:blip r:embed="rId4" cstate="print"/>
          <a:stretch>
            <a:fillRect/>
          </a:stretch>
        </p:blipFill>
        <p:spPr>
          <a:xfrm>
            <a:off x="1490400" y="1501200"/>
            <a:ext cx="8031690" cy="5633602"/>
          </a:xfrm>
          <a:prstGeom prst="rect">
            <a:avLst/>
          </a:prstGeom>
        </p:spPr>
      </p:pic>
      <p:pic>
        <p:nvPicPr>
          <p:cNvPr id="12" name="9 Marcador de posición de imagen" descr="P_E_091102_AIV.png"/>
          <p:cNvPicPr>
            <a:picLocks noChangeAspect="1"/>
          </p:cNvPicPr>
          <p:nvPr/>
        </p:nvPicPr>
        <p:blipFill>
          <a:blip r:embed="rId5" cstate="print"/>
          <a:stretch>
            <a:fillRect/>
          </a:stretch>
        </p:blipFill>
        <p:spPr>
          <a:xfrm>
            <a:off x="1490400" y="1501200"/>
            <a:ext cx="8031690" cy="5633603"/>
          </a:xfrm>
          <a:prstGeom prst="rect">
            <a:avLst/>
          </a:prstGeom>
        </p:spPr>
      </p:pic>
      <p:pic>
        <p:nvPicPr>
          <p:cNvPr id="11" name="9 Marcador de posición de imagen" descr="P_E_091102_AIV.png"/>
          <p:cNvPicPr>
            <a:picLocks noChangeAspect="1"/>
          </p:cNvPicPr>
          <p:nvPr/>
        </p:nvPicPr>
        <p:blipFill>
          <a:blip r:embed="rId6" cstate="print"/>
          <a:stretch>
            <a:fillRect/>
          </a:stretch>
        </p:blipFill>
        <p:spPr>
          <a:xfrm>
            <a:off x="1490400" y="1501200"/>
            <a:ext cx="8031691" cy="5633603"/>
          </a:xfrm>
          <a:prstGeom prst="rect">
            <a:avLst/>
          </a:prstGeom>
        </p:spPr>
      </p:pic>
      <p:pic>
        <p:nvPicPr>
          <p:cNvPr id="7" name="9 Marcador de posición de imagen" descr="P_E_091102_AIV.png"/>
          <p:cNvPicPr>
            <a:picLocks noChangeAspect="1"/>
          </p:cNvPicPr>
          <p:nvPr/>
        </p:nvPicPr>
        <p:blipFill>
          <a:blip r:embed="rId7" cstate="print"/>
          <a:stretch>
            <a:fillRect/>
          </a:stretch>
        </p:blipFill>
        <p:spPr>
          <a:xfrm>
            <a:off x="1490400" y="1501200"/>
            <a:ext cx="8031691" cy="5633604"/>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The soul of ALMA</a:t>
            </a:r>
            <a:endParaRPr lang="es-CL" dirty="0"/>
          </a:p>
        </p:txBody>
      </p:sp>
      <p:pic>
        <p:nvPicPr>
          <p:cNvPr id="10" name="9 Marcador de posición de imagen" descr="P_E_091102_AIV.png"/>
          <p:cNvPicPr>
            <a:picLocks noGrp="1" noChangeAspect="1"/>
          </p:cNvPicPr>
          <p:nvPr>
            <p:ph type="pic" sz="quarter" idx="10"/>
          </p:nvPr>
        </p:nvPicPr>
        <p:blipFill>
          <a:blip r:embed="rId8" cstate="print"/>
          <a:stretch>
            <a:fillRect/>
          </a:stretch>
        </p:blipFill>
        <p:spPr>
          <a:xfrm>
            <a:off x="1490400" y="1499919"/>
            <a:ext cx="8031691" cy="5633604"/>
          </a:xfrm>
        </p:spPr>
      </p:pic>
      <p:sp>
        <p:nvSpPr>
          <p:cNvPr id="8" name="7 Marcador de texto"/>
          <p:cNvSpPr>
            <a:spLocks noGrp="1"/>
          </p:cNvSpPr>
          <p:nvPr>
            <p:ph type="body" sz="quarter" idx="11"/>
          </p:nvPr>
        </p:nvSpPr>
        <p:spPr>
          <a:xfrm>
            <a:off x="9922137" y="1404442"/>
            <a:ext cx="5249608" cy="5832648"/>
          </a:xfrm>
        </p:spPr>
        <p:txBody>
          <a:bodyPr/>
          <a:lstStyle/>
          <a:p>
            <a:r>
              <a:rPr lang="en-US" sz="1900" b="0" kern="1200" dirty="0" smtClean="0">
                <a:solidFill>
                  <a:srgbClr val="006699"/>
                </a:solidFill>
                <a:latin typeface="+mj-lt"/>
                <a:ea typeface="+mn-ea"/>
                <a:cs typeface="+mn-cs"/>
              </a:rPr>
              <a:t>The people who work at ALMA represent more than </a:t>
            </a:r>
            <a:r>
              <a:rPr lang="en-US" sz="1900" b="1" kern="1200" dirty="0" smtClean="0">
                <a:solidFill>
                  <a:srgbClr val="006699"/>
                </a:solidFill>
                <a:latin typeface="+mj-lt"/>
                <a:ea typeface="+mn-ea"/>
                <a:cs typeface="+mn-cs"/>
              </a:rPr>
              <a:t>20 nationalities and the most diverse cultures, languages and professions</a:t>
            </a:r>
            <a:r>
              <a:rPr lang="en-US" sz="1900" b="0" kern="1200" dirty="0" smtClean="0">
                <a:solidFill>
                  <a:srgbClr val="006699"/>
                </a:solidFill>
                <a:latin typeface="+mj-lt"/>
                <a:ea typeface="+mn-ea"/>
                <a:cs typeface="+mn-cs"/>
              </a:rPr>
              <a:t>.</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In addition, there are thousands of people from distant universities, institutes, laboratories and companies who collaborate to make the world’s largest and most powerful radio astronomy telescope a reality.   </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Everyone contributes scientific experience, new designs and groundbreaking technological developments</a:t>
            </a:r>
            <a:r>
              <a:rPr lang="es-CL" dirty="0" smtClean="0"/>
              <a:t>.</a:t>
            </a:r>
          </a:p>
        </p:txBody>
      </p:sp>
      <p:sp>
        <p:nvSpPr>
          <p:cNvPr id="9" name="8 Marcador de texto"/>
          <p:cNvSpPr>
            <a:spLocks noGrp="1"/>
          </p:cNvSpPr>
          <p:nvPr>
            <p:ph type="body" sz="quarter" idx="12"/>
          </p:nvPr>
        </p:nvSpPr>
        <p:spPr>
          <a:xfrm>
            <a:off x="1360800" y="7227412"/>
            <a:ext cx="8210839" cy="513734"/>
          </a:xfrm>
        </p:spPr>
        <p:txBody>
          <a:bodyPr/>
          <a:lstStyle/>
          <a:p>
            <a:r>
              <a:rPr lang="en-US" b="1" dirty="0" smtClean="0"/>
              <a:t>Working with ALMA components at the Rutherford Appleton Laboratory in the United Kingdom, 2004.</a:t>
            </a:r>
          </a:p>
          <a:p>
            <a:r>
              <a:rPr lang="en-US" dirty="0" smtClean="0"/>
              <a:t>Credit: ALMA (</a:t>
            </a:r>
            <a:r>
              <a:rPr lang="en-US" dirty="0" err="1" smtClean="0"/>
              <a:t>ESO</a:t>
            </a:r>
            <a:r>
              <a:rPr lang="en-US" dirty="0" smtClean="0"/>
              <a:t>/</a:t>
            </a:r>
            <a:r>
              <a:rPr lang="en-US" dirty="0" err="1" smtClean="0"/>
              <a:t>NAOJ</a:t>
            </a:r>
            <a:r>
              <a:rPr lang="en-US" dirty="0" smtClean="0"/>
              <a:t>/</a:t>
            </a:r>
            <a:r>
              <a:rPr lang="en-US" dirty="0" err="1" smtClean="0"/>
              <a:t>NRAO</a:t>
            </a:r>
            <a:r>
              <a:rPr lang="en-US" dirty="0" smtClean="0"/>
              <a:t>), H. </a:t>
            </a:r>
            <a:r>
              <a:rPr lang="en-US" dirty="0" err="1" smtClean="0"/>
              <a:t>Zodet</a:t>
            </a:r>
            <a:r>
              <a:rPr lang="en-US" dirty="0" smtClean="0"/>
              <a:t>, </a:t>
            </a:r>
            <a:r>
              <a:rPr lang="en-US" dirty="0" err="1" smtClean="0"/>
              <a:t>ESO</a:t>
            </a:r>
            <a:r>
              <a:rPr lang="en-US" dirty="0" smtClean="0"/>
              <a:t>.</a:t>
            </a:r>
          </a:p>
        </p:txBody>
      </p:sp>
      <p:sp>
        <p:nvSpPr>
          <p:cNvPr id="13"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en-US" sz="1000" b="1" i="1" dirty="0" smtClean="0">
                <a:solidFill>
                  <a:srgbClr val="006699"/>
                </a:solidFill>
              </a:rPr>
              <a:t>ALMA staff, 2009.</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C. Padilla.</a:t>
            </a:r>
            <a:endParaRPr lang="en-US" sz="1000" i="1" dirty="0" err="1" smtClean="0">
              <a:solidFill>
                <a:srgbClr val="006699"/>
              </a:solidFill>
            </a:endParaRPr>
          </a:p>
        </p:txBody>
      </p:sp>
      <p:sp>
        <p:nvSpPr>
          <p:cNvPr id="14"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en-US" sz="1000" b="1" i="1" dirty="0" smtClean="0">
                <a:solidFill>
                  <a:srgbClr val="006699"/>
                </a:solidFill>
              </a:rPr>
              <a:t>ALMA staff, 2009.</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C. Padilla.</a:t>
            </a:r>
            <a:endParaRPr lang="en-US" sz="1000" i="1" dirty="0" err="1" smtClean="0">
              <a:solidFill>
                <a:srgbClr val="006699"/>
              </a:solidFill>
            </a:endParaRPr>
          </a:p>
        </p:txBody>
      </p:sp>
      <p:sp>
        <p:nvSpPr>
          <p:cNvPr id="15"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smtClean="0">
                <a:solidFill>
                  <a:srgbClr val="006699"/>
                </a:solidFill>
              </a:rPr>
              <a:t>The ALMA team at the central offices of </a:t>
            </a:r>
            <a:r>
              <a:rPr lang="en-US" sz="1000" b="1" i="1" dirty="0" err="1" smtClean="0">
                <a:solidFill>
                  <a:srgbClr val="006699"/>
                </a:solidFill>
              </a:rPr>
              <a:t>ESO</a:t>
            </a:r>
            <a:r>
              <a:rPr lang="en-US" sz="1000" b="1" i="1" dirty="0" smtClean="0">
                <a:solidFill>
                  <a:srgbClr val="006699"/>
                </a:solidFill>
              </a:rPr>
              <a:t> in </a:t>
            </a:r>
            <a:r>
              <a:rPr lang="en-US" sz="1000" b="1" i="1" dirty="0" err="1" smtClean="0">
                <a:solidFill>
                  <a:srgbClr val="006699"/>
                </a:solidFill>
              </a:rPr>
              <a:t>Garching</a:t>
            </a:r>
            <a:r>
              <a:rPr lang="en-US" sz="1000" b="1" i="1" dirty="0" smtClean="0">
                <a:solidFill>
                  <a:srgbClr val="006699"/>
                </a:solidFill>
              </a:rPr>
              <a:t>, Germany, 2011.</a:t>
            </a:r>
          </a:p>
          <a:p>
            <a:pPr lvl="0">
              <a:spcAft>
                <a:spcPts val="300"/>
              </a:spcAft>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a:t>
            </a:r>
            <a:r>
              <a:rPr lang="en-US" sz="1000" i="1" dirty="0" err="1" smtClean="0">
                <a:solidFill>
                  <a:srgbClr val="006699"/>
                </a:solidFill>
              </a:rPr>
              <a:t>ESO</a:t>
            </a:r>
            <a:r>
              <a:rPr lang="en-US" sz="1000" i="1" dirty="0" smtClean="0">
                <a:solidFill>
                  <a:srgbClr val="006699"/>
                </a:solidFill>
              </a:rPr>
              <a:t>.</a:t>
            </a:r>
          </a:p>
        </p:txBody>
      </p:sp>
      <p:sp>
        <p:nvSpPr>
          <p:cNvPr id="18"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n-US" sz="1000" b="1" i="1" dirty="0" err="1" smtClean="0">
                <a:solidFill>
                  <a:srgbClr val="006699"/>
                </a:solidFill>
              </a:rPr>
              <a:t>Cryo</a:t>
            </a:r>
            <a:r>
              <a:rPr lang="en-US" sz="1000" b="1" i="1" dirty="0" smtClean="0">
                <a:solidFill>
                  <a:srgbClr val="006699"/>
                </a:solidFill>
              </a:rPr>
              <a:t>-preparation of glue.</a:t>
            </a:r>
          </a:p>
          <a:p>
            <a:pPr lvl="0">
              <a:spcAft>
                <a:spcPts val="300"/>
              </a:spcAft>
            </a:pPr>
            <a:r>
              <a:rPr lang="en-US" sz="1000" i="1" dirty="0" smtClean="0">
                <a:solidFill>
                  <a:srgbClr val="006699"/>
                </a:solidFill>
              </a:rPr>
              <a:t>Credit: </a:t>
            </a:r>
            <a:r>
              <a:rPr lang="en-US" sz="1000" i="1" dirty="0" err="1" smtClean="0">
                <a:solidFill>
                  <a:srgbClr val="006699"/>
                </a:solidFill>
              </a:rPr>
              <a:t>ESO</a:t>
            </a:r>
            <a:r>
              <a:rPr lang="en-US" sz="1000" i="1" dirty="0" smtClean="0">
                <a:solidFill>
                  <a:srgbClr val="006699"/>
                </a:solidFill>
              </a:rPr>
              <a:t>/Max Alexander</a:t>
            </a:r>
          </a:p>
        </p:txBody>
      </p:sp>
      <p:sp>
        <p:nvSpPr>
          <p:cNvPr id="19"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Patricio </a:t>
            </a:r>
            <a:r>
              <a:rPr lang="es-CL" sz="1000" b="1" i="1" dirty="0" err="1" smtClean="0">
                <a:solidFill>
                  <a:srgbClr val="006699"/>
                </a:solidFill>
              </a:rPr>
              <a:t>Escarate</a:t>
            </a:r>
            <a:r>
              <a:rPr lang="es-CL" sz="1000" b="1" i="1" dirty="0" smtClean="0">
                <a:solidFill>
                  <a:srgbClr val="006699"/>
                </a:solidFill>
              </a:rPr>
              <a:t>, </a:t>
            </a:r>
            <a:r>
              <a:rPr lang="es-CL" sz="1000" b="1" i="1" dirty="0" err="1" smtClean="0">
                <a:solidFill>
                  <a:srgbClr val="006699"/>
                </a:solidFill>
              </a:rPr>
              <a:t>Vacuum</a:t>
            </a:r>
            <a:r>
              <a:rPr lang="es-CL" sz="1000" b="1" i="1" dirty="0" smtClean="0">
                <a:solidFill>
                  <a:srgbClr val="006699"/>
                </a:solidFill>
              </a:rPr>
              <a:t> and </a:t>
            </a:r>
            <a:r>
              <a:rPr lang="es-CL" sz="1000" b="1" i="1" dirty="0" err="1" smtClean="0">
                <a:solidFill>
                  <a:srgbClr val="006699"/>
                </a:solidFill>
              </a:rPr>
              <a:t>Cryogenics</a:t>
            </a:r>
            <a:r>
              <a:rPr lang="es-CL" sz="1000" b="1" i="1" dirty="0" smtClean="0">
                <a:solidFill>
                  <a:srgbClr val="006699"/>
                </a:solidFill>
              </a:rPr>
              <a:t> </a:t>
            </a:r>
            <a:r>
              <a:rPr lang="es-CL" sz="1000" b="1" i="1" dirty="0" err="1" smtClean="0">
                <a:solidFill>
                  <a:srgbClr val="006699"/>
                </a:solidFill>
              </a:rPr>
              <a:t>Technician</a:t>
            </a:r>
            <a:r>
              <a:rPr lang="es-CL" sz="1000" b="1" i="1" dirty="0" smtClean="0">
                <a:solidFill>
                  <a:srgbClr val="006699"/>
                </a:solidFill>
              </a:rPr>
              <a:t>.</a:t>
            </a:r>
          </a:p>
          <a:p>
            <a:pPr lvl="0">
              <a:spcAft>
                <a:spcPts val="300"/>
              </a:spcAft>
            </a:pPr>
            <a:r>
              <a:rPr lang="es-CL" sz="1000" i="1" dirty="0" err="1" smtClean="0">
                <a:solidFill>
                  <a:srgbClr val="006699"/>
                </a:solidFill>
              </a:rPr>
              <a:t>Credit</a:t>
            </a:r>
            <a:r>
              <a:rPr lang="es-CL" sz="1000" i="1" dirty="0" smtClean="0">
                <a:solidFill>
                  <a:srgbClr val="006699"/>
                </a:solidFill>
              </a:rPr>
              <a:t>: ESO/Max Alexander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9">
                                            <p:txEl>
                                              <p:pRg st="0" end="0"/>
                                            </p:txEl>
                                          </p:spTgt>
                                        </p:tgtEl>
                                      </p:cBhvr>
                                    </p:animEffect>
                                    <p:set>
                                      <p:cBhvr>
                                        <p:cTn id="15" dur="1" fill="hold">
                                          <p:stCondLst>
                                            <p:cond delay="999"/>
                                          </p:stCondLst>
                                        </p:cTn>
                                        <p:tgtEl>
                                          <p:spTgt spid="9">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9">
                                            <p:txEl>
                                              <p:pRg st="1" end="1"/>
                                            </p:txEl>
                                          </p:spTgt>
                                        </p:tgtEl>
                                      </p:cBhvr>
                                    </p:animEffect>
                                    <p:set>
                                      <p:cBhvr>
                                        <p:cTn id="18" dur="1" fill="hold">
                                          <p:stCondLst>
                                            <p:cond delay="999"/>
                                          </p:stCondLst>
                                        </p:cTn>
                                        <p:tgtEl>
                                          <p:spTgt spid="9">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11"/>
                                        </p:tgtEl>
                                      </p:cBhvr>
                                    </p:animEffect>
                                    <p:set>
                                      <p:cBhvr>
                                        <p:cTn id="43" dur="1" fill="hold">
                                          <p:stCondLst>
                                            <p:cond delay="9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4"/>
                                        </p:tgtEl>
                                      </p:cBhvr>
                                    </p:animEffect>
                                    <p:set>
                                      <p:cBhvr>
                                        <p:cTn id="46" dur="1" fill="hold">
                                          <p:stCondLst>
                                            <p:cond delay="999"/>
                                          </p:stCondLst>
                                        </p:cTn>
                                        <p:tgtEl>
                                          <p:spTgt spid="14"/>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500"/>
                                        <p:tgtEl>
                                          <p:spTgt spid="8">
                                            <p:txEl>
                                              <p:p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12"/>
                                        </p:tgtEl>
                                      </p:cBhvr>
                                    </p:animEffect>
                                    <p:set>
                                      <p:cBhvr>
                                        <p:cTn id="63" dur="1" fill="hold">
                                          <p:stCondLst>
                                            <p:cond delay="9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8">
                                            <p:txEl>
                                              <p:pRg st="2" end="2"/>
                                            </p:txEl>
                                          </p:spTgt>
                                        </p:tgtEl>
                                        <p:attrNameLst>
                                          <p:attrName>style.visibility</p:attrName>
                                        </p:attrNameLst>
                                      </p:cBhvr>
                                      <p:to>
                                        <p:strVal val="visible"/>
                                      </p:to>
                                    </p:set>
                                    <p:animEffect transition="in" filter="fade">
                                      <p:cBhvr>
                                        <p:cTn id="69" dur="500"/>
                                        <p:tgtEl>
                                          <p:spTgt spid="8">
                                            <p:txEl>
                                              <p:pRg st="2" end="2"/>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16"/>
                                        </p:tgtEl>
                                      </p:cBhvr>
                                    </p:animEffect>
                                    <p:set>
                                      <p:cBhvr>
                                        <p:cTn id="77" dur="1" fill="hold">
                                          <p:stCondLst>
                                            <p:cond delay="999"/>
                                          </p:stCondLst>
                                        </p:cTn>
                                        <p:tgtEl>
                                          <p:spTgt spid="1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8"/>
                                        </p:tgtEl>
                                      </p:cBhvr>
                                    </p:animEffect>
                                    <p:set>
                                      <p:cBhvr>
                                        <p:cTn id="80" dur="1" fill="hold">
                                          <p:stCondLst>
                                            <p:cond delay="999"/>
                                          </p:stCondLst>
                                        </p:cTn>
                                        <p:tgtEl>
                                          <p:spTgt spid="18"/>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3" grpId="0"/>
      <p:bldP spid="13" grpId="1"/>
      <p:bldP spid="14" grpId="0"/>
      <p:bldP spid="14" grpId="1"/>
      <p:bldP spid="15" grpId="0"/>
      <p:bldP spid="15" grpId="1"/>
      <p:bldP spid="18" grpId="0"/>
      <p:bldP spid="18" grpId="1"/>
      <p:bldP spid="19"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When will ALMA be fully operational</a:t>
            </a:r>
            <a:r>
              <a:rPr lang="es-CL" dirty="0" smtClean="0"/>
              <a:t>?</a:t>
            </a:r>
            <a:endParaRPr lang="es-CL" dirty="0"/>
          </a:p>
        </p:txBody>
      </p:sp>
      <p:pic>
        <p:nvPicPr>
          <p:cNvPr id="15" name="14 Marcador de posición de imagen" descr="A_AC_110807_6AntenasAtardecer.png"/>
          <p:cNvPicPr>
            <a:picLocks noGrp="1" noChangeAspect="1"/>
          </p:cNvPicPr>
          <p:nvPr>
            <p:ph type="pic" sz="quarter" idx="10"/>
          </p:nvPr>
        </p:nvPicPr>
        <p:blipFill>
          <a:blip r:embed="rId3" cstate="print"/>
          <a:srcRect t="216" b="216"/>
          <a:stretch>
            <a:fillRect/>
          </a:stretch>
        </p:blipFill>
        <p:spPr/>
      </p:pic>
      <p:sp>
        <p:nvSpPr>
          <p:cNvPr id="8" name="7 Marcador de texto"/>
          <p:cNvSpPr>
            <a:spLocks noGrp="1"/>
          </p:cNvSpPr>
          <p:nvPr>
            <p:ph type="body" sz="quarter" idx="11"/>
          </p:nvPr>
        </p:nvSpPr>
        <p:spPr/>
        <p:txBody>
          <a:bodyPr/>
          <a:lstStyle/>
          <a:p>
            <a:r>
              <a:rPr lang="en-US" sz="1900" b="0" kern="1200" baseline="0" dirty="0" smtClean="0">
                <a:solidFill>
                  <a:srgbClr val="006699"/>
                </a:solidFill>
                <a:latin typeface="+mj-lt"/>
                <a:ea typeface="+mn-ea"/>
                <a:cs typeface="+mn-cs"/>
              </a:rPr>
              <a:t>By the </a:t>
            </a:r>
            <a:r>
              <a:rPr lang="en-US" sz="1900" b="1" kern="1200" baseline="0" dirty="0" smtClean="0">
                <a:solidFill>
                  <a:srgbClr val="006699"/>
                </a:solidFill>
                <a:latin typeface="+mj-lt"/>
                <a:ea typeface="+mn-ea"/>
                <a:cs typeface="+mn-cs"/>
              </a:rPr>
              <a:t>end of 2013 </a:t>
            </a:r>
            <a:r>
              <a:rPr lang="en-US" sz="1900" b="1" kern="1200" baseline="0" dirty="0" err="1" smtClean="0">
                <a:solidFill>
                  <a:srgbClr val="006699"/>
                </a:solidFill>
                <a:latin typeface="+mj-lt"/>
                <a:ea typeface="+mn-ea"/>
                <a:cs typeface="+mn-cs"/>
              </a:rPr>
              <a:t>ALMA’s</a:t>
            </a:r>
            <a:r>
              <a:rPr lang="en-US" sz="1900" b="1" kern="1200" baseline="0" dirty="0" smtClean="0">
                <a:solidFill>
                  <a:srgbClr val="006699"/>
                </a:solidFill>
                <a:latin typeface="+mj-lt"/>
                <a:ea typeface="+mn-ea"/>
                <a:cs typeface="+mn-cs"/>
              </a:rPr>
              <a:t> 66 antennas will be fully operational. </a:t>
            </a:r>
            <a:endParaRPr lang="es-CL" sz="1900" b="1"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This will mean a huge leap forward in astronomical terms, since </a:t>
            </a:r>
            <a:r>
              <a:rPr lang="en-US" sz="1900" b="1" kern="1200" baseline="0" dirty="0" smtClean="0">
                <a:solidFill>
                  <a:srgbClr val="006699"/>
                </a:solidFill>
                <a:latin typeface="+mj-lt"/>
                <a:ea typeface="+mn-ea"/>
                <a:cs typeface="+mn-cs"/>
              </a:rPr>
              <a:t>ALMA will have a sensitivity and spectral resolution 100 times greater sensibility than its predecessors </a:t>
            </a:r>
            <a:r>
              <a:rPr lang="en-US" sz="1900" b="0" kern="1200" baseline="0" dirty="0" smtClean="0">
                <a:solidFill>
                  <a:srgbClr val="006699"/>
                </a:solidFill>
                <a:latin typeface="+mj-lt"/>
                <a:ea typeface="+mn-ea"/>
                <a:cs typeface="+mn-cs"/>
              </a:rPr>
              <a:t>in millimeter and sub-millimeter waves.</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As has happened with the great telescopes that have preceded it, </a:t>
            </a:r>
            <a:r>
              <a:rPr lang="en-US" sz="1900" b="1" kern="1200" baseline="0" dirty="0" smtClean="0">
                <a:solidFill>
                  <a:srgbClr val="006699"/>
                </a:solidFill>
                <a:latin typeface="+mj-lt"/>
                <a:ea typeface="+mn-ea"/>
                <a:cs typeface="+mn-cs"/>
              </a:rPr>
              <a:t>ALMA will allow us to see things in the Universe of which we aren't yet aware</a:t>
            </a:r>
            <a:r>
              <a:rPr lang="es-CL" dirty="0" smtClean="0"/>
              <a:t>.</a:t>
            </a:r>
          </a:p>
        </p:txBody>
      </p:sp>
      <p:sp>
        <p:nvSpPr>
          <p:cNvPr id="11" name="10 Marcador de texto"/>
          <p:cNvSpPr>
            <a:spLocks noGrp="1"/>
          </p:cNvSpPr>
          <p:nvPr>
            <p:ph type="body" sz="quarter" idx="12"/>
          </p:nvPr>
        </p:nvSpPr>
        <p:spPr/>
        <p:txBody>
          <a:bodyPr/>
          <a:lstStyle/>
          <a:p>
            <a:r>
              <a:rPr lang="es-CL" b="1" dirty="0" err="1" smtClean="0"/>
              <a:t>Group</a:t>
            </a:r>
            <a:r>
              <a:rPr lang="es-CL" b="1" dirty="0" smtClean="0"/>
              <a:t> of antennas at Chajnantor </a:t>
            </a:r>
            <a:r>
              <a:rPr lang="es-CL" b="1" dirty="0" err="1" smtClean="0"/>
              <a:t>Plateau</a:t>
            </a:r>
            <a:r>
              <a:rPr lang="es-CL" b="1" dirty="0" smtClean="0"/>
              <a:t>, 2011.</a:t>
            </a:r>
          </a:p>
          <a:p>
            <a:r>
              <a:rPr lang="es-CL" dirty="0" smtClean="0"/>
              <a:t>Credit: ALMA (ESO/NAOJ/NRAO), J.</a:t>
            </a:r>
            <a:r>
              <a:rPr lang="es-CL" dirty="0" smtClean="0"/>
              <a:t> </a:t>
            </a:r>
            <a:r>
              <a:rPr lang="es-CL" smtClean="0"/>
              <a:t>Guarda.</a:t>
            </a:r>
            <a:endParaRPr lang="es-CL"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xEl>
                                              <p:pRg st="0" end="0"/>
                                            </p:txEl>
                                          </p:spTgt>
                                        </p:tgtEl>
                                      </p:cBhvr>
                                    </p:animEffect>
                                    <p:set>
                                      <p:cBhvr>
                                        <p:cTn id="22"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
                                            <p:txEl>
                                              <p:pRg st="1" end="1"/>
                                            </p:txEl>
                                          </p:spTgt>
                                        </p:tgtEl>
                                      </p:cBhvr>
                                    </p:animEffect>
                                    <p:set>
                                      <p:cBhvr>
                                        <p:cTn id="27"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xEl>
                                              <p:pRg st="2" end="2"/>
                                            </p:txEl>
                                          </p:spTgt>
                                        </p:tgtEl>
                                      </p:cBhvr>
                                    </p:animEffect>
                                    <p:set>
                                      <p:cBhvr>
                                        <p:cTn id="32" dur="1" fill="hold">
                                          <p:stCondLst>
                                            <p:cond delay="499"/>
                                          </p:stCondLst>
                                        </p:cTn>
                                        <p:tgtEl>
                                          <p:spTgt spid="8">
                                            <p:txEl>
                                              <p:pRg st="2" end="2"/>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11">
                                            <p:txEl>
                                              <p:pRg st="0" end="0"/>
                                            </p:txEl>
                                          </p:spTgt>
                                        </p:tgtEl>
                                      </p:cBhvr>
                                    </p:animEffect>
                                    <p:set>
                                      <p:cBhvr>
                                        <p:cTn id="35" dur="1" fill="hold">
                                          <p:stCondLst>
                                            <p:cond delay="999"/>
                                          </p:stCondLst>
                                        </p:cTn>
                                        <p:tgtEl>
                                          <p:spTgt spid="11">
                                            <p:txEl>
                                              <p:pRg st="0" end="0"/>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1">
                                            <p:txEl>
                                              <p:pRg st="1" end="1"/>
                                            </p:txEl>
                                          </p:spTgt>
                                        </p:tgtEl>
                                      </p:cBhvr>
                                    </p:animEffect>
                                    <p:set>
                                      <p:cBhvr>
                                        <p:cTn id="38" dur="1" fill="hold">
                                          <p:stCondLst>
                                            <p:cond delay="999"/>
                                          </p:stCondLst>
                                        </p:cTn>
                                        <p:tgtEl>
                                          <p:spTgt spid="11">
                                            <p:txEl>
                                              <p:pRg st="1" end="1"/>
                                            </p:txEl>
                                          </p:spTgt>
                                        </p:tgtEl>
                                        <p:attrNameLst>
                                          <p:attrName>style.visibility</p:attrName>
                                        </p:attrNameLst>
                                      </p:cBhvr>
                                      <p:to>
                                        <p:strVal val="hidden"/>
                                      </p:to>
                                    </p:set>
                                  </p:childTnLst>
                                </p:cTn>
                              </p:par>
                              <p:par>
                                <p:cTn id="39" presetID="6" presetClass="emph" presetSubtype="0" fill="hold" nodeType="withEffect">
                                  <p:stCondLst>
                                    <p:cond delay="0"/>
                                  </p:stCondLst>
                                  <p:childTnLst>
                                    <p:animScale>
                                      <p:cBhvr>
                                        <p:cTn id="40" dur="2000" fill="hold"/>
                                        <p:tgtEl>
                                          <p:spTgt spid="15"/>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p"/>
      <p:bldP spid="11"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11 Marcador de posición de imagen" descr="E_DES_080824_Chajnantor_NAOJ.png"/>
          <p:cNvPicPr>
            <a:picLocks noChangeAspect="1"/>
          </p:cNvPicPr>
          <p:nvPr/>
        </p:nvPicPr>
        <p:blipFill>
          <a:blip r:embed="rId3" cstate="print"/>
          <a:stretch>
            <a:fillRect/>
          </a:stretch>
        </p:blipFill>
        <p:spPr>
          <a:xfrm>
            <a:off x="7106400" y="1501200"/>
            <a:ext cx="8031690" cy="5633603"/>
          </a:xfrm>
          <a:prstGeom prst="rect">
            <a:avLst/>
          </a:prstGeom>
        </p:spPr>
      </p:pic>
      <p:pic>
        <p:nvPicPr>
          <p:cNvPr id="7" name="11 Marcador de posición de imagen" descr="E_DES_080824_Chajnantor_NAOJ.png"/>
          <p:cNvPicPr>
            <a:picLocks noChangeAspect="1"/>
          </p:cNvPicPr>
          <p:nvPr/>
        </p:nvPicPr>
        <p:blipFill>
          <a:blip r:embed="rId4" cstate="print"/>
          <a:stretch>
            <a:fillRect/>
          </a:stretch>
        </p:blipFill>
        <p:spPr>
          <a:xfrm>
            <a:off x="7106400" y="1501200"/>
            <a:ext cx="8031691" cy="5633604"/>
          </a:xfrm>
          <a:prstGeom prst="rect">
            <a:avLst/>
          </a:prstGeom>
        </p:spPr>
      </p:pic>
      <p:sp>
        <p:nvSpPr>
          <p:cNvPr id="6" name="5 Título"/>
          <p:cNvSpPr>
            <a:spLocks noGrp="1"/>
          </p:cNvSpPr>
          <p:nvPr>
            <p:ph type="title"/>
          </p:nvPr>
        </p:nvSpPr>
        <p:spPr/>
        <p:txBody>
          <a:bodyPr/>
          <a:lstStyle/>
          <a:p>
            <a:pPr marL="0" marR="0" lvl="0" indent="0" algn="r" defTabSz="1625895" rtl="0" eaLnBrk="1" fontAlgn="auto" latinLnBrk="0" hangingPunct="1">
              <a:lnSpc>
                <a:spcPct val="100000"/>
              </a:lnSpc>
              <a:spcBef>
                <a:spcPct val="0"/>
              </a:spcBef>
              <a:spcAft>
                <a:spcPts val="0"/>
              </a:spcAft>
              <a:buClrTx/>
              <a:buSzTx/>
              <a:buFontTx/>
              <a:buBlip>
                <a:blip r:embed="rId5"/>
              </a:buBlip>
              <a:tabLst/>
              <a:defRPr/>
            </a:pPr>
            <a:r>
              <a:rPr lang="en-US" sz="3200" b="1" kern="1200" dirty="0" smtClean="0">
                <a:solidFill>
                  <a:srgbClr val="FFD130"/>
                </a:solidFill>
                <a:latin typeface="Century Gothic" pitchFamily="34" charset="0"/>
                <a:ea typeface="+mj-ea"/>
                <a:cs typeface="Arial" pitchFamily="34" charset="0"/>
              </a:rPr>
              <a:t>Why is ALMA so powerful?</a:t>
            </a:r>
            <a:endParaRPr lang="es-CL" sz="3200" b="1" kern="1200" dirty="0" smtClean="0">
              <a:solidFill>
                <a:srgbClr val="FFD130"/>
              </a:solidFill>
              <a:latin typeface="Century Gothic" pitchFamily="34" charset="0"/>
              <a:ea typeface="+mj-ea"/>
              <a:cs typeface="Arial" pitchFamily="34" charset="0"/>
            </a:endParaRPr>
          </a:p>
        </p:txBody>
      </p:sp>
      <p:pic>
        <p:nvPicPr>
          <p:cNvPr id="12" name="11 Marcador de posición de imagen" descr="E_DES_080824_Chajnantor_NAOJ.png"/>
          <p:cNvPicPr>
            <a:picLocks noGrp="1" noChangeAspect="1"/>
          </p:cNvPicPr>
          <p:nvPr>
            <p:ph type="pic" sz="quarter" idx="10"/>
          </p:nvPr>
        </p:nvPicPr>
        <p:blipFill>
          <a:blip r:embed="rId6" cstate="print"/>
          <a:stretch>
            <a:fillRect/>
          </a:stretch>
        </p:blipFill>
        <p:spPr>
          <a:xfrm>
            <a:off x="7106400" y="1499919"/>
            <a:ext cx="8031691" cy="5633603"/>
          </a:xfrm>
        </p:spPr>
      </p:pic>
      <p:sp>
        <p:nvSpPr>
          <p:cNvPr id="8" name="7 Marcador de texto"/>
          <p:cNvSpPr>
            <a:spLocks noGrp="1"/>
          </p:cNvSpPr>
          <p:nvPr>
            <p:ph type="body" sz="quarter" idx="11"/>
          </p:nvPr>
        </p:nvSpPr>
        <p:spPr/>
        <p:txBody>
          <a:bodyPr/>
          <a:lstStyle/>
          <a:p>
            <a:pPr marL="0" marR="0" lvl="0" indent="0" algn="l" defTabSz="1625895" rtl="0" eaLnBrk="1" fontAlgn="auto" latinLnBrk="0" hangingPunct="1">
              <a:lnSpc>
                <a:spcPct val="100000"/>
              </a:lnSpc>
              <a:spcBef>
                <a:spcPts val="0"/>
              </a:spcBef>
              <a:spcAft>
                <a:spcPts val="1800"/>
              </a:spcAft>
              <a:buClrTx/>
              <a:buSzTx/>
              <a:buFont typeface="Arial" pitchFamily="34" charset="0"/>
              <a:buBlip>
                <a:blip r:embed="rId5"/>
              </a:buBlip>
              <a:tabLst/>
              <a:defRPr/>
            </a:pPr>
            <a:r>
              <a:rPr lang="en-US" sz="1900" b="0" kern="1200" baseline="0" dirty="0" smtClean="0">
                <a:solidFill>
                  <a:srgbClr val="006699"/>
                </a:solidFill>
                <a:latin typeface="+mj-lt"/>
                <a:ea typeface="+mn-ea"/>
                <a:cs typeface="+mn-cs"/>
              </a:rPr>
              <a:t>Because it is located </a:t>
            </a:r>
            <a:r>
              <a:rPr lang="en-US" sz="1900" b="1" kern="1200" baseline="0" dirty="0" smtClean="0">
                <a:solidFill>
                  <a:srgbClr val="006699"/>
                </a:solidFill>
                <a:latin typeface="+mj-lt"/>
                <a:ea typeface="+mn-ea"/>
                <a:cs typeface="+mn-cs"/>
              </a:rPr>
              <a:t>5,000 meters above sea level </a:t>
            </a:r>
            <a:r>
              <a:rPr lang="en-US" sz="1900" b="0" kern="1200" baseline="0" dirty="0" smtClean="0">
                <a:solidFill>
                  <a:srgbClr val="006699"/>
                </a:solidFill>
                <a:latin typeface="+mj-lt"/>
                <a:ea typeface="+mn-ea"/>
                <a:cs typeface="+mn-cs"/>
              </a:rPr>
              <a:t>on the </a:t>
            </a:r>
            <a:r>
              <a:rPr lang="en-US" sz="1900" b="1" kern="1200" baseline="0" dirty="0" smtClean="0">
                <a:solidFill>
                  <a:srgbClr val="006699"/>
                </a:solidFill>
                <a:latin typeface="+mj-lt"/>
                <a:ea typeface="+mn-ea"/>
                <a:cs typeface="+mn-cs"/>
              </a:rPr>
              <a:t>Chajnantor Plateau </a:t>
            </a:r>
            <a:r>
              <a:rPr lang="en-US" sz="1900" b="0" kern="1200" baseline="0" dirty="0" smtClean="0">
                <a:solidFill>
                  <a:srgbClr val="006699"/>
                </a:solidFill>
                <a:latin typeface="+mj-lt"/>
                <a:ea typeface="+mn-ea"/>
                <a:cs typeface="+mn-cs"/>
              </a:rPr>
              <a:t>in the Atacama Desert.</a:t>
            </a:r>
            <a:endParaRPr lang="es-CL" dirty="0" smtClean="0"/>
          </a:p>
          <a:p>
            <a:pPr marL="0" marR="0" lvl="0" indent="0" algn="l" defTabSz="1625895" rtl="0" eaLnBrk="1" fontAlgn="auto" latinLnBrk="0" hangingPunct="1">
              <a:lnSpc>
                <a:spcPct val="100000"/>
              </a:lnSpc>
              <a:spcBef>
                <a:spcPts val="0"/>
              </a:spcBef>
              <a:spcAft>
                <a:spcPts val="1800"/>
              </a:spcAft>
              <a:buClrTx/>
              <a:buSzTx/>
              <a:buFont typeface="Arial" pitchFamily="34" charset="0"/>
              <a:buBlip>
                <a:blip r:embed="rId5"/>
              </a:buBlip>
              <a:tabLst/>
              <a:defRPr/>
            </a:pPr>
            <a:r>
              <a:rPr lang="en-US" sz="1900" b="0" kern="1200" baseline="0" dirty="0" smtClean="0">
                <a:solidFill>
                  <a:srgbClr val="006699"/>
                </a:solidFill>
                <a:latin typeface="+mj-lt"/>
                <a:ea typeface="+mn-ea"/>
                <a:cs typeface="+mn-cs"/>
              </a:rPr>
              <a:t>The </a:t>
            </a:r>
            <a:r>
              <a:rPr lang="en-US" sz="1900" b="1" kern="1200" baseline="0" dirty="0" smtClean="0">
                <a:solidFill>
                  <a:srgbClr val="006699"/>
                </a:solidFill>
                <a:latin typeface="+mj-lt"/>
                <a:ea typeface="+mn-ea"/>
                <a:cs typeface="+mn-cs"/>
              </a:rPr>
              <a:t>altitude and aridity </a:t>
            </a:r>
            <a:r>
              <a:rPr lang="en-US" sz="1900" b="0" kern="1200" baseline="0" dirty="0" smtClean="0">
                <a:solidFill>
                  <a:srgbClr val="006699"/>
                </a:solidFill>
                <a:latin typeface="+mj-lt"/>
                <a:ea typeface="+mn-ea"/>
                <a:cs typeface="+mn-cs"/>
              </a:rPr>
              <a:t>make it an exceptional site for astronomical observation.</a:t>
            </a:r>
            <a:endParaRPr lang="es-CL" dirty="0" smtClean="0"/>
          </a:p>
          <a:p>
            <a:pPr marL="0" marR="0" lvl="0" indent="0" algn="l" defTabSz="1625895" rtl="0" eaLnBrk="1" fontAlgn="auto" latinLnBrk="0" hangingPunct="1">
              <a:lnSpc>
                <a:spcPct val="100000"/>
              </a:lnSpc>
              <a:spcBef>
                <a:spcPts val="0"/>
              </a:spcBef>
              <a:spcAft>
                <a:spcPts val="1800"/>
              </a:spcAft>
              <a:buClrTx/>
              <a:buSzTx/>
              <a:buFont typeface="Arial" pitchFamily="34" charset="0"/>
              <a:buBlip>
                <a:blip r:embed="rId5"/>
              </a:buBlip>
              <a:tabLst/>
              <a:defRPr/>
            </a:pPr>
            <a:r>
              <a:rPr lang="en-US" sz="1900" b="0" kern="1200" baseline="0" dirty="0" smtClean="0">
                <a:solidFill>
                  <a:srgbClr val="006699"/>
                </a:solidFill>
                <a:latin typeface="+mj-lt"/>
                <a:ea typeface="+mn-ea"/>
                <a:cs typeface="+mn-cs"/>
              </a:rPr>
              <a:t>The </a:t>
            </a:r>
            <a:r>
              <a:rPr lang="en-US" sz="1900" b="1" kern="1200" baseline="0" dirty="0" smtClean="0">
                <a:solidFill>
                  <a:srgbClr val="006699"/>
                </a:solidFill>
                <a:latin typeface="+mj-lt"/>
                <a:ea typeface="+mn-ea"/>
                <a:cs typeface="+mn-cs"/>
              </a:rPr>
              <a:t>minimal amount of water</a:t>
            </a:r>
            <a:r>
              <a:rPr lang="en-US" sz="1900" b="0" kern="1200" baseline="0" dirty="0" smtClean="0">
                <a:solidFill>
                  <a:srgbClr val="006699"/>
                </a:solidFill>
                <a:latin typeface="+mj-lt"/>
                <a:ea typeface="+mn-ea"/>
                <a:cs typeface="+mn-cs"/>
              </a:rPr>
              <a:t> vapor at the site provides the </a:t>
            </a:r>
            <a:r>
              <a:rPr lang="en-US" sz="1900" b="1" kern="1200" baseline="0" dirty="0" smtClean="0">
                <a:solidFill>
                  <a:srgbClr val="006699"/>
                </a:solidFill>
                <a:latin typeface="+mj-lt"/>
                <a:ea typeface="+mn-ea"/>
                <a:cs typeface="+mn-cs"/>
              </a:rPr>
              <a:t>transparency needed </a:t>
            </a:r>
            <a:r>
              <a:rPr lang="en-US" sz="1900" b="0" kern="1200" baseline="0" dirty="0" smtClean="0">
                <a:solidFill>
                  <a:srgbClr val="006699"/>
                </a:solidFill>
                <a:latin typeface="+mj-lt"/>
                <a:ea typeface="+mn-ea"/>
                <a:cs typeface="+mn-cs"/>
              </a:rPr>
              <a:t>for the antennas to capture </a:t>
            </a:r>
            <a:r>
              <a:rPr lang="en-US" sz="1900" b="0" kern="1200" baseline="0" dirty="0" err="1" smtClean="0">
                <a:solidFill>
                  <a:srgbClr val="006699"/>
                </a:solidFill>
                <a:latin typeface="+mj-lt"/>
                <a:ea typeface="+mn-ea"/>
                <a:cs typeface="+mn-cs"/>
              </a:rPr>
              <a:t>millimetric</a:t>
            </a:r>
            <a:r>
              <a:rPr lang="en-US" sz="1900" b="0" kern="1200" baseline="0" dirty="0" smtClean="0">
                <a:solidFill>
                  <a:srgbClr val="006699"/>
                </a:solidFill>
                <a:latin typeface="+mj-lt"/>
                <a:ea typeface="+mn-ea"/>
                <a:cs typeface="+mn-cs"/>
              </a:rPr>
              <a:t> radio wavelengths without distortion.</a:t>
            </a:r>
            <a:endParaRPr lang="es-CL" sz="1900" b="0" kern="1200" baseline="0" dirty="0" smtClean="0">
              <a:solidFill>
                <a:srgbClr val="006699"/>
              </a:solidFill>
              <a:latin typeface="+mj-lt"/>
              <a:ea typeface="+mn-ea"/>
              <a:cs typeface="+mn-cs"/>
            </a:endParaRPr>
          </a:p>
        </p:txBody>
      </p:sp>
      <p:sp>
        <p:nvSpPr>
          <p:cNvPr id="11" name="10 Marcador de texto"/>
          <p:cNvSpPr>
            <a:spLocks noGrp="1"/>
          </p:cNvSpPr>
          <p:nvPr>
            <p:ph type="body" sz="quarter" idx="12"/>
          </p:nvPr>
        </p:nvSpPr>
        <p:spPr>
          <a:xfrm>
            <a:off x="6976800" y="7227412"/>
            <a:ext cx="8208912" cy="513734"/>
          </a:xfrm>
        </p:spPr>
        <p:txBody>
          <a:bodyPr/>
          <a:lstStyle/>
          <a:p>
            <a:r>
              <a:rPr lang="en-US" b="1" dirty="0" smtClean="0"/>
              <a:t>Map of ALMA locations.</a:t>
            </a:r>
          </a:p>
          <a:p>
            <a:r>
              <a:rPr lang="en-US" dirty="0" smtClean="0"/>
              <a:t>Credit: </a:t>
            </a:r>
            <a:r>
              <a:rPr lang="en-US" dirty="0" err="1" smtClean="0"/>
              <a:t>NAOJ</a:t>
            </a:r>
            <a:r>
              <a:rPr lang="en-US" dirty="0" smtClean="0"/>
              <a:t>.</a:t>
            </a:r>
          </a:p>
        </p:txBody>
      </p:sp>
      <p:sp>
        <p:nvSpPr>
          <p:cNvPr id="9" name="10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Sunset</a:t>
            </a:r>
            <a:r>
              <a:rPr lang="es-CL" sz="1000" b="1" i="1" dirty="0" smtClean="0">
                <a:solidFill>
                  <a:srgbClr val="006699"/>
                </a:solidFill>
              </a:rPr>
              <a:t> at the Chajnantor </a:t>
            </a:r>
            <a:r>
              <a:rPr lang="es-CL" sz="1000" b="1" i="1" dirty="0" err="1" smtClean="0">
                <a:solidFill>
                  <a:srgbClr val="006699"/>
                </a:solidFill>
              </a:rPr>
              <a:t>Plateau</a:t>
            </a:r>
            <a:r>
              <a:rPr lang="es-CL" sz="1000" b="1" i="1" dirty="0" smtClean="0">
                <a:solidFill>
                  <a:srgbClr val="006699"/>
                </a:solidFill>
              </a:rPr>
              <a:t>, 2008.</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13" name="10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n-US" sz="1000" b="1" i="1" dirty="0" smtClean="0">
                <a:solidFill>
                  <a:srgbClr val="006699"/>
                </a:solidFill>
              </a:rPr>
              <a:t>ALMA is the highest-altitude land-based observatory.</a:t>
            </a:r>
          </a:p>
          <a:p>
            <a:pPr lvl="0">
              <a:spcAft>
                <a:spcPts val="300"/>
              </a:spcAft>
              <a:defRPr/>
            </a:pPr>
            <a:r>
              <a:rPr lang="en-US" sz="1000" i="1" dirty="0" smtClean="0">
                <a:solidFill>
                  <a:srgbClr val="006699"/>
                </a:solidFill>
              </a:rPr>
              <a:t>Credit: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1">
                                            <p:txEl>
                                              <p:pRg st="0" end="0"/>
                                            </p:txEl>
                                          </p:spTgt>
                                        </p:tgtEl>
                                      </p:cBhvr>
                                    </p:animEffect>
                                    <p:set>
                                      <p:cBhvr>
                                        <p:cTn id="15" dur="1" fill="hold">
                                          <p:stCondLst>
                                            <p:cond delay="999"/>
                                          </p:stCondLst>
                                        </p:cTn>
                                        <p:tgtEl>
                                          <p:spTgt spid="11">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1">
                                            <p:txEl>
                                              <p:pRg st="1" end="1"/>
                                            </p:txEl>
                                          </p:spTgt>
                                        </p:tgtEl>
                                      </p:cBhvr>
                                    </p:animEffect>
                                    <p:set>
                                      <p:cBhvr>
                                        <p:cTn id="18" dur="1" fill="hold">
                                          <p:stCondLst>
                                            <p:cond delay="999"/>
                                          </p:stCondLst>
                                        </p:cTn>
                                        <p:tgtEl>
                                          <p:spTgt spid="11">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p:bldP spid="9" grpId="0"/>
      <p:bldP spid="9" grpId="1"/>
      <p:bldP spid="1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6 Marcador de posición de imagen" descr="A_AC_110527_14Antenas_ (3).png"/>
          <p:cNvPicPr>
            <a:picLocks noChangeAspect="1"/>
          </p:cNvPicPr>
          <p:nvPr/>
        </p:nvPicPr>
        <p:blipFill>
          <a:blip r:embed="rId3" cstate="print"/>
          <a:stretch>
            <a:fillRect/>
          </a:stretch>
        </p:blipFill>
        <p:spPr>
          <a:xfrm>
            <a:off x="1519200" y="2779200"/>
            <a:ext cx="13602293" cy="4353239"/>
          </a:xfrm>
          <a:prstGeom prst="rect">
            <a:avLst/>
          </a:prstGeom>
        </p:spPr>
      </p:pic>
      <p:pic>
        <p:nvPicPr>
          <p:cNvPr id="9" name="6 Marcador de posición de imagen" descr="A_AC_110527_14Antenas_ (3).png"/>
          <p:cNvPicPr>
            <a:picLocks noChangeAspect="1"/>
          </p:cNvPicPr>
          <p:nvPr/>
        </p:nvPicPr>
        <p:blipFill>
          <a:blip r:embed="rId4" cstate="print"/>
          <a:srcRect t="369" b="369"/>
          <a:stretch>
            <a:fillRect/>
          </a:stretch>
        </p:blipFill>
        <p:spPr>
          <a:xfrm>
            <a:off x="1519200" y="2779200"/>
            <a:ext cx="13700197" cy="4353239"/>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Why is ALMA so powerful</a:t>
            </a:r>
            <a:r>
              <a:rPr lang="es-CL" dirty="0" smtClean="0"/>
              <a:t>?</a:t>
            </a:r>
            <a:endParaRPr lang="es-CL" dirty="0"/>
          </a:p>
        </p:txBody>
      </p:sp>
      <p:pic>
        <p:nvPicPr>
          <p:cNvPr id="7" name="6 Marcador de posición de imagen" descr="A_AC_110527_14Antenas_ (3).png"/>
          <p:cNvPicPr>
            <a:picLocks noGrp="1" noChangeAspect="1"/>
          </p:cNvPicPr>
          <p:nvPr>
            <p:ph type="pic" sz="quarter" idx="10"/>
          </p:nvPr>
        </p:nvPicPr>
        <p:blipFill>
          <a:blip r:embed="rId5" cstate="print"/>
          <a:stretch>
            <a:fillRect/>
          </a:stretch>
        </p:blipFill>
        <p:spPr>
          <a:xfrm>
            <a:off x="1519200" y="2780284"/>
            <a:ext cx="13602293" cy="4353238"/>
          </a:xfrm>
        </p:spPr>
      </p:pic>
      <p:sp>
        <p:nvSpPr>
          <p:cNvPr id="8" name="7 Marcador de texto"/>
          <p:cNvSpPr>
            <a:spLocks noGrp="1"/>
          </p:cNvSpPr>
          <p:nvPr>
            <p:ph type="body" sz="quarter" idx="11"/>
          </p:nvPr>
        </p:nvSpPr>
        <p:spPr/>
        <p:txBody>
          <a:bodyPr/>
          <a:lstStyle/>
          <a:p>
            <a:pPr marL="0" marR="0" lvl="0" indent="0" algn="l" defTabSz="1625895" rtl="0" eaLnBrk="1" fontAlgn="auto" latinLnBrk="0" hangingPunct="1">
              <a:lnSpc>
                <a:spcPct val="100000"/>
              </a:lnSpc>
              <a:spcBef>
                <a:spcPts val="0"/>
              </a:spcBef>
              <a:spcAft>
                <a:spcPts val="1800"/>
              </a:spcAft>
              <a:buClrTx/>
              <a:buSzTx/>
              <a:buFont typeface="Arial" pitchFamily="34" charset="0"/>
              <a:buBlip>
                <a:blip r:embed="rId6"/>
              </a:buBlip>
              <a:tabLst/>
              <a:defRPr/>
            </a:pPr>
            <a:r>
              <a:rPr lang="en-US" sz="1900" b="0" kern="1200" dirty="0" smtClean="0">
                <a:solidFill>
                  <a:srgbClr val="006699"/>
                </a:solidFill>
                <a:latin typeface="+mj-lt"/>
                <a:ea typeface="+mn-ea"/>
                <a:cs typeface="+mn-cs"/>
              </a:rPr>
              <a:t>This is due to the </a:t>
            </a:r>
            <a:r>
              <a:rPr lang="en-US" sz="1900" b="1" kern="1200" dirty="0" smtClean="0">
                <a:solidFill>
                  <a:srgbClr val="006699"/>
                </a:solidFill>
                <a:latin typeface="+mj-lt"/>
                <a:ea typeface="+mn-ea"/>
                <a:cs typeface="+mn-cs"/>
              </a:rPr>
              <a:t>quantity and quality of its antennas</a:t>
            </a:r>
            <a:r>
              <a:rPr lang="en-US" sz="1900" b="0" kern="1200" dirty="0" smtClean="0">
                <a:solidFill>
                  <a:srgbClr val="006699"/>
                </a:solidFill>
                <a:latin typeface="+mj-lt"/>
                <a:ea typeface="+mn-ea"/>
                <a:cs typeface="+mn-cs"/>
              </a:rPr>
              <a:t>, covering a surface of 6,500 square meters, equivalent to a soccer field.</a:t>
            </a:r>
            <a:endParaRPr lang="es-CL" sz="1900" b="0" kern="1200" dirty="0" smtClean="0">
              <a:solidFill>
                <a:srgbClr val="006699"/>
              </a:solidFill>
              <a:latin typeface="+mj-lt"/>
              <a:ea typeface="+mn-ea"/>
              <a:cs typeface="+mn-cs"/>
            </a:endParaRPr>
          </a:p>
        </p:txBody>
      </p:sp>
      <p:sp>
        <p:nvSpPr>
          <p:cNvPr id="11" name="10 Marcador de texto"/>
          <p:cNvSpPr>
            <a:spLocks noGrp="1"/>
          </p:cNvSpPr>
          <p:nvPr>
            <p:ph type="body" sz="quarter" idx="12"/>
          </p:nvPr>
        </p:nvSpPr>
        <p:spPr/>
        <p:txBody>
          <a:bodyPr/>
          <a:lstStyle/>
          <a:p>
            <a:r>
              <a:rPr lang="es-CL" b="1" dirty="0" smtClean="0"/>
              <a:t>33 antennas </a:t>
            </a:r>
            <a:r>
              <a:rPr lang="es-CL" b="1" dirty="0" err="1" smtClean="0"/>
              <a:t>on</a:t>
            </a:r>
            <a:r>
              <a:rPr lang="es-CL" b="1" dirty="0" smtClean="0"/>
              <a:t> the Chajnantor </a:t>
            </a:r>
            <a:r>
              <a:rPr lang="es-CL" b="1" dirty="0" err="1" smtClean="0"/>
              <a:t>Plateau</a:t>
            </a:r>
            <a:r>
              <a:rPr lang="es-CL" b="1" dirty="0" smtClean="0"/>
              <a:t>, 2012.</a:t>
            </a:r>
          </a:p>
          <a:p>
            <a:r>
              <a:rPr lang="es-CL" dirty="0" err="1" smtClean="0"/>
              <a:t>Credit</a:t>
            </a:r>
            <a:r>
              <a:rPr lang="es-CL" dirty="0" smtClean="0"/>
              <a:t>: ALMA (ESO/</a:t>
            </a:r>
            <a:r>
              <a:rPr lang="es-CL" dirty="0" err="1" smtClean="0"/>
              <a:t>NAOJ</a:t>
            </a:r>
            <a:r>
              <a:rPr lang="es-CL" dirty="0" smtClean="0"/>
              <a:t>/</a:t>
            </a:r>
            <a:r>
              <a:rPr lang="es-CL" dirty="0" err="1" smtClean="0"/>
              <a:t>NRAO</a:t>
            </a:r>
            <a:r>
              <a:rPr lang="es-CL" dirty="0" smtClean="0"/>
              <a:t>), J. Guarda (ALMA).</a:t>
            </a:r>
          </a:p>
        </p:txBody>
      </p:sp>
      <p:sp>
        <p:nvSpPr>
          <p:cNvPr id="13"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smtClean="0">
                <a:solidFill>
                  <a:srgbClr val="006699"/>
                </a:solidFill>
              </a:rPr>
              <a:t>14 antennas </a:t>
            </a:r>
            <a:r>
              <a:rPr lang="es-CL" sz="1000" b="1" i="1" dirty="0" err="1" smtClean="0">
                <a:solidFill>
                  <a:srgbClr val="006699"/>
                </a:solidFill>
              </a:rPr>
              <a:t>on</a:t>
            </a:r>
            <a:r>
              <a:rPr lang="es-CL" sz="1000" b="1" i="1" dirty="0" smtClean="0">
                <a:solidFill>
                  <a:srgbClr val="006699"/>
                </a:solidFill>
              </a:rPr>
              <a:t> the Chajnantor </a:t>
            </a:r>
            <a:r>
              <a:rPr lang="es-CL" sz="1000" b="1" i="1" dirty="0" err="1" smtClean="0">
                <a:solidFill>
                  <a:srgbClr val="006699"/>
                </a:solidFill>
              </a:rPr>
              <a:t>Plateau</a:t>
            </a:r>
            <a:r>
              <a:rPr lang="es-CL" sz="1000" b="1" i="1" dirty="0" smtClean="0">
                <a:solidFill>
                  <a:srgbClr val="006699"/>
                </a:solidFill>
              </a:rPr>
              <a:t>, 2011.</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J. Guarda (ALMA).</a:t>
            </a:r>
          </a:p>
        </p:txBody>
      </p:sp>
      <p:sp>
        <p:nvSpPr>
          <p:cNvPr id="15"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smtClean="0">
                <a:solidFill>
                  <a:srgbClr val="006699"/>
                </a:solidFill>
              </a:rPr>
              <a:t>6 antennas </a:t>
            </a:r>
            <a:r>
              <a:rPr lang="es-CL" sz="1000" b="1" i="1" dirty="0" err="1" smtClean="0">
                <a:solidFill>
                  <a:srgbClr val="006699"/>
                </a:solidFill>
              </a:rPr>
              <a:t>on</a:t>
            </a:r>
            <a:r>
              <a:rPr lang="es-CL" sz="1000" b="1" i="1" dirty="0" smtClean="0">
                <a:solidFill>
                  <a:srgbClr val="006699"/>
                </a:solidFill>
              </a:rPr>
              <a:t> the Chajnantor </a:t>
            </a:r>
            <a:r>
              <a:rPr lang="es-CL" sz="1000" b="1" i="1" dirty="0" err="1" smtClean="0">
                <a:solidFill>
                  <a:srgbClr val="006699"/>
                </a:solidFill>
              </a:rPr>
              <a:t>Plateau</a:t>
            </a:r>
            <a:r>
              <a:rPr lang="es-CL" sz="1000" b="1" i="1" dirty="0" smtClean="0">
                <a:solidFill>
                  <a:srgbClr val="006699"/>
                </a:solidFill>
              </a:rPr>
              <a:t>, 2010.</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J. Guarda (ALMA).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1">
                                            <p:txEl>
                                              <p:pRg st="0" end="0"/>
                                            </p:txEl>
                                          </p:spTgt>
                                        </p:tgtEl>
                                      </p:cBhvr>
                                    </p:animEffect>
                                    <p:set>
                                      <p:cBhvr>
                                        <p:cTn id="10" dur="1" fill="hold">
                                          <p:stCondLst>
                                            <p:cond delay="1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1">
                                            <p:txEl>
                                              <p:pRg st="1" end="1"/>
                                            </p:txEl>
                                          </p:spTgt>
                                        </p:tgtEl>
                                      </p:cBhvr>
                                    </p:animEffect>
                                    <p:set>
                                      <p:cBhvr>
                                        <p:cTn id="13" dur="1" fill="hold">
                                          <p:stCondLst>
                                            <p:cond delay="1999"/>
                                          </p:stCondLst>
                                        </p:cTn>
                                        <p:tgtEl>
                                          <p:spTgt spid="11">
                                            <p:txEl>
                                              <p:pRg st="1" end="1"/>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P spid="13" grpId="1"/>
      <p:bldP spid="15"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6 Marcador de posición de imagen" descr="TEC_C_120919_IRAM_GRENOBLE.png"/>
          <p:cNvPicPr>
            <a:picLocks noChangeAspect="1"/>
          </p:cNvPicPr>
          <p:nvPr/>
        </p:nvPicPr>
        <p:blipFill>
          <a:blip r:embed="rId3" cstate="print"/>
          <a:stretch>
            <a:fillRect/>
          </a:stretch>
        </p:blipFill>
        <p:spPr>
          <a:xfrm>
            <a:off x="1472400" y="2779200"/>
            <a:ext cx="13602293" cy="4353238"/>
          </a:xfrm>
          <a:prstGeom prst="rect">
            <a:avLst/>
          </a:prstGeom>
        </p:spPr>
      </p:pic>
      <p:pic>
        <p:nvPicPr>
          <p:cNvPr id="9" name="6 Marcador de posición de imagen" descr="TEC_C_120919_IRAM_GRENOBLE.png"/>
          <p:cNvPicPr>
            <a:picLocks noChangeAspect="1"/>
          </p:cNvPicPr>
          <p:nvPr/>
        </p:nvPicPr>
        <p:blipFill>
          <a:blip r:embed="rId4" cstate="print"/>
          <a:stretch>
            <a:fillRect/>
          </a:stretch>
        </p:blipFill>
        <p:spPr>
          <a:xfrm>
            <a:off x="1472400" y="2779200"/>
            <a:ext cx="13602293" cy="4353239"/>
          </a:xfrm>
          <a:prstGeom prst="rect">
            <a:avLst/>
          </a:prstGeom>
        </p:spPr>
      </p:pic>
      <p:sp>
        <p:nvSpPr>
          <p:cNvPr id="6" name="5 Título"/>
          <p:cNvSpPr>
            <a:spLocks noGrp="1"/>
          </p:cNvSpPr>
          <p:nvPr>
            <p:ph type="title"/>
          </p:nvPr>
        </p:nvSpPr>
        <p:spPr/>
        <p:txBody>
          <a:bodyPr/>
          <a:lstStyle/>
          <a:p>
            <a:r>
              <a:rPr lang="es-CL" dirty="0" err="1" smtClean="0"/>
              <a:t>Why</a:t>
            </a:r>
            <a:r>
              <a:rPr lang="es-CL" dirty="0" smtClean="0"/>
              <a:t> </a:t>
            </a:r>
            <a:r>
              <a:rPr lang="es-CL" dirty="0" err="1" smtClean="0"/>
              <a:t>is</a:t>
            </a:r>
            <a:r>
              <a:rPr lang="es-CL" dirty="0" smtClean="0"/>
              <a:t> ALMA so </a:t>
            </a:r>
            <a:r>
              <a:rPr lang="es-CL" dirty="0" err="1" smtClean="0"/>
              <a:t>powerful</a:t>
            </a:r>
            <a:r>
              <a:rPr lang="es-CL" dirty="0" smtClean="0"/>
              <a:t>?</a:t>
            </a:r>
            <a:endParaRPr lang="es-CL" dirty="0"/>
          </a:p>
        </p:txBody>
      </p:sp>
      <p:pic>
        <p:nvPicPr>
          <p:cNvPr id="7" name="6 Marcador de posición de imagen" descr="TEC_C_120919_IRAM_GRENOBLE.png"/>
          <p:cNvPicPr>
            <a:picLocks noGrp="1" noChangeAspect="1"/>
          </p:cNvPicPr>
          <p:nvPr>
            <p:ph type="pic" sz="quarter" idx="10"/>
          </p:nvPr>
        </p:nvPicPr>
        <p:blipFill>
          <a:blip r:embed="rId5" cstate="print"/>
          <a:srcRect t="369" b="369"/>
          <a:stretch>
            <a:fillRect/>
          </a:stretch>
        </p:blipFill>
        <p:spPr/>
      </p:pic>
      <p:sp>
        <p:nvSpPr>
          <p:cNvPr id="8" name="7 Marcador de texto"/>
          <p:cNvSpPr>
            <a:spLocks noGrp="1"/>
          </p:cNvSpPr>
          <p:nvPr>
            <p:ph type="body" sz="quarter" idx="11"/>
          </p:nvPr>
        </p:nvSpPr>
        <p:spPr/>
        <p:txBody>
          <a:bodyPr/>
          <a:lstStyle/>
          <a:p>
            <a:pPr>
              <a:buBlip>
                <a:blip r:embed="rId6"/>
              </a:buBlip>
            </a:pPr>
            <a:r>
              <a:rPr lang="en-US" sz="1900" b="0" kern="1200" dirty="0" smtClean="0">
                <a:solidFill>
                  <a:srgbClr val="006699"/>
                </a:solidFill>
                <a:latin typeface="+mj-lt"/>
                <a:ea typeface="+mn-ea"/>
                <a:cs typeface="+mn-cs"/>
              </a:rPr>
              <a:t>Because </a:t>
            </a:r>
            <a:r>
              <a:rPr lang="en-US" sz="1900" b="1" kern="1200" dirty="0" smtClean="0">
                <a:solidFill>
                  <a:srgbClr val="006699"/>
                </a:solidFill>
                <a:latin typeface="+mj-lt"/>
                <a:ea typeface="+mn-ea"/>
                <a:cs typeface="+mn-cs"/>
              </a:rPr>
              <a:t>of its technology</a:t>
            </a:r>
            <a:r>
              <a:rPr lang="en-US" sz="1900" b="0" kern="1200" dirty="0" smtClean="0">
                <a:solidFill>
                  <a:srgbClr val="006699"/>
                </a:solidFill>
                <a:latin typeface="+mj-lt"/>
                <a:ea typeface="+mn-ea"/>
                <a:cs typeface="+mn-cs"/>
              </a:rPr>
              <a:t>, which includes a unique </a:t>
            </a:r>
            <a:r>
              <a:rPr lang="en-US" sz="1900" b="1" kern="1200" dirty="0" smtClean="0">
                <a:solidFill>
                  <a:srgbClr val="006699"/>
                </a:solidFill>
                <a:latin typeface="+mj-lt"/>
                <a:ea typeface="+mn-ea"/>
                <a:cs typeface="+mn-cs"/>
              </a:rPr>
              <a:t>system of perfectly synchronized </a:t>
            </a:r>
            <a:r>
              <a:rPr lang="en-US" sz="1900" b="0" kern="1200" dirty="0" smtClean="0">
                <a:solidFill>
                  <a:srgbClr val="006699"/>
                </a:solidFill>
                <a:latin typeface="+mj-lt"/>
                <a:ea typeface="+mn-ea"/>
                <a:cs typeface="+mn-cs"/>
              </a:rPr>
              <a:t>data collection, processing and storage</a:t>
            </a:r>
            <a:r>
              <a:rPr lang="es-CL" dirty="0" smtClean="0"/>
              <a:t>.</a:t>
            </a:r>
            <a:endParaRPr lang="es-CL" dirty="0"/>
          </a:p>
        </p:txBody>
      </p:sp>
      <p:sp>
        <p:nvSpPr>
          <p:cNvPr id="11" name="10 Marcador de texto"/>
          <p:cNvSpPr>
            <a:spLocks noGrp="1"/>
          </p:cNvSpPr>
          <p:nvPr>
            <p:ph type="body" sz="quarter" idx="12"/>
          </p:nvPr>
        </p:nvSpPr>
        <p:spPr/>
        <p:txBody>
          <a:bodyPr/>
          <a:lstStyle/>
          <a:p>
            <a:r>
              <a:rPr lang="es-CL" b="1" dirty="0" smtClean="0"/>
              <a:t>ALMA </a:t>
            </a:r>
            <a:r>
              <a:rPr lang="es-CL" b="1" dirty="0" err="1" smtClean="0"/>
              <a:t>antenna</a:t>
            </a:r>
            <a:r>
              <a:rPr lang="es-CL" b="1" dirty="0" smtClean="0"/>
              <a:t> </a:t>
            </a:r>
            <a:r>
              <a:rPr lang="es-CL" b="1" dirty="0" err="1" smtClean="0"/>
              <a:t>component</a:t>
            </a:r>
            <a:r>
              <a:rPr lang="es-CL" b="1" dirty="0" smtClean="0"/>
              <a:t>, 2008.</a:t>
            </a:r>
          </a:p>
          <a:p>
            <a:r>
              <a:rPr lang="es-CL" dirty="0" err="1" smtClean="0"/>
              <a:t>Credit</a:t>
            </a:r>
            <a:r>
              <a:rPr lang="es-CL" dirty="0" smtClean="0"/>
              <a:t>: ALMA (ESO/</a:t>
            </a:r>
            <a:r>
              <a:rPr lang="es-CL" dirty="0" err="1" smtClean="0"/>
              <a:t>NAOJ</a:t>
            </a:r>
            <a:r>
              <a:rPr lang="es-CL" dirty="0" smtClean="0"/>
              <a:t>/</a:t>
            </a:r>
            <a:r>
              <a:rPr lang="es-CL" dirty="0" err="1" smtClean="0"/>
              <a:t>NRAO</a:t>
            </a:r>
            <a:r>
              <a:rPr lang="es-CL" dirty="0" smtClean="0"/>
              <a:t>), </a:t>
            </a:r>
            <a:r>
              <a:rPr lang="es-CL" dirty="0" err="1" smtClean="0"/>
              <a:t>NAOJ</a:t>
            </a:r>
            <a:r>
              <a:rPr lang="es-CL"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6 Marcador de posición de imagen" descr="P_E_110816_sinnombre.png"/>
          <p:cNvPicPr>
            <a:picLocks noChangeAspect="1"/>
          </p:cNvPicPr>
          <p:nvPr/>
        </p:nvPicPr>
        <p:blipFill>
          <a:blip r:embed="rId3" cstate="print"/>
          <a:stretch>
            <a:fillRect/>
          </a:stretch>
        </p:blipFill>
        <p:spPr>
          <a:xfrm>
            <a:off x="1472400" y="2779200"/>
            <a:ext cx="13602290" cy="4353237"/>
          </a:xfrm>
          <a:prstGeom prst="rect">
            <a:avLst/>
          </a:prstGeom>
        </p:spPr>
      </p:pic>
      <p:pic>
        <p:nvPicPr>
          <p:cNvPr id="14" name="6 Marcador de posición de imagen" descr="P_E_110816_sinnombre.png"/>
          <p:cNvPicPr>
            <a:picLocks noChangeAspect="1"/>
          </p:cNvPicPr>
          <p:nvPr/>
        </p:nvPicPr>
        <p:blipFill>
          <a:blip r:embed="rId4" cstate="print"/>
          <a:stretch>
            <a:fillRect/>
          </a:stretch>
        </p:blipFill>
        <p:spPr>
          <a:xfrm>
            <a:off x="1472400" y="2779200"/>
            <a:ext cx="13602290" cy="4353238"/>
          </a:xfrm>
          <a:prstGeom prst="rect">
            <a:avLst/>
          </a:prstGeom>
        </p:spPr>
      </p:pic>
      <p:pic>
        <p:nvPicPr>
          <p:cNvPr id="12" name="6 Marcador de posición de imagen" descr="P_E_110816_sinnombre.png"/>
          <p:cNvPicPr>
            <a:picLocks noChangeAspect="1"/>
          </p:cNvPicPr>
          <p:nvPr/>
        </p:nvPicPr>
        <p:blipFill>
          <a:blip r:embed="rId5" cstate="print"/>
          <a:stretch>
            <a:fillRect/>
          </a:stretch>
        </p:blipFill>
        <p:spPr>
          <a:xfrm>
            <a:off x="1472400" y="2779200"/>
            <a:ext cx="13602293" cy="4353238"/>
          </a:xfrm>
          <a:prstGeom prst="rect">
            <a:avLst/>
          </a:prstGeom>
        </p:spPr>
      </p:pic>
      <p:pic>
        <p:nvPicPr>
          <p:cNvPr id="9" name="6 Marcador de posición de imagen" descr="P_E_110816_sinnombre.png"/>
          <p:cNvPicPr>
            <a:picLocks noChangeAspect="1"/>
          </p:cNvPicPr>
          <p:nvPr/>
        </p:nvPicPr>
        <p:blipFill>
          <a:blip r:embed="rId6" cstate="print"/>
          <a:stretch>
            <a:fillRect/>
          </a:stretch>
        </p:blipFill>
        <p:spPr>
          <a:xfrm>
            <a:off x="1472400" y="2779200"/>
            <a:ext cx="13602293" cy="4353239"/>
          </a:xfrm>
          <a:prstGeom prst="rect">
            <a:avLst/>
          </a:prstGeom>
        </p:spPr>
      </p:pic>
      <p:sp>
        <p:nvSpPr>
          <p:cNvPr id="6" name="5 Título"/>
          <p:cNvSpPr>
            <a:spLocks noGrp="1"/>
          </p:cNvSpPr>
          <p:nvPr>
            <p:ph type="title"/>
          </p:nvPr>
        </p:nvSpPr>
        <p:spPr/>
        <p:txBody>
          <a:bodyPr/>
          <a:lstStyle/>
          <a:p>
            <a:r>
              <a:rPr lang="es-CL" dirty="0" err="1" smtClean="0"/>
              <a:t>Why</a:t>
            </a:r>
            <a:r>
              <a:rPr lang="es-CL" dirty="0" smtClean="0"/>
              <a:t> </a:t>
            </a:r>
            <a:r>
              <a:rPr lang="es-CL" dirty="0" err="1" smtClean="0"/>
              <a:t>is</a:t>
            </a:r>
            <a:r>
              <a:rPr lang="es-CL" dirty="0" smtClean="0"/>
              <a:t> ALMA so </a:t>
            </a:r>
            <a:r>
              <a:rPr lang="es-CL" dirty="0" err="1" smtClean="0"/>
              <a:t>powerful</a:t>
            </a:r>
            <a:r>
              <a:rPr lang="es-CL" dirty="0" smtClean="0"/>
              <a:t>?</a:t>
            </a:r>
            <a:endParaRPr lang="es-CL" dirty="0"/>
          </a:p>
        </p:txBody>
      </p:sp>
      <p:pic>
        <p:nvPicPr>
          <p:cNvPr id="7" name="6 Marcador de posición de imagen" descr="P_E_110816_sinnombre.png"/>
          <p:cNvPicPr>
            <a:picLocks noGrp="1" noChangeAspect="1"/>
          </p:cNvPicPr>
          <p:nvPr>
            <p:ph type="pic" sz="quarter" idx="10"/>
          </p:nvPr>
        </p:nvPicPr>
        <p:blipFill>
          <a:blip r:embed="rId7" cstate="print"/>
          <a:srcRect t="369" b="369"/>
          <a:stretch>
            <a:fillRect/>
          </a:stretch>
        </p:blipFill>
        <p:spPr/>
      </p:pic>
      <p:sp>
        <p:nvSpPr>
          <p:cNvPr id="8" name="7 Marcador de texto"/>
          <p:cNvSpPr>
            <a:spLocks noGrp="1"/>
          </p:cNvSpPr>
          <p:nvPr>
            <p:ph type="body" sz="quarter" idx="11"/>
          </p:nvPr>
        </p:nvSpPr>
        <p:spPr/>
        <p:txBody>
          <a:bodyPr/>
          <a:lstStyle/>
          <a:p>
            <a:pPr>
              <a:buBlip>
                <a:blip r:embed="rId8"/>
              </a:buBlip>
            </a:pPr>
            <a:r>
              <a:rPr lang="en-US" sz="1900" b="0" kern="1200" dirty="0" smtClean="0">
                <a:solidFill>
                  <a:srgbClr val="006699"/>
                </a:solidFill>
                <a:latin typeface="+mj-lt"/>
                <a:ea typeface="+mn-ea"/>
                <a:cs typeface="+mn-cs"/>
              </a:rPr>
              <a:t>Because it is an astronomical observatory that brings together </a:t>
            </a:r>
            <a:r>
              <a:rPr lang="en-US" sz="1900" b="1" kern="1200" dirty="0" smtClean="0">
                <a:solidFill>
                  <a:srgbClr val="006699"/>
                </a:solidFill>
                <a:latin typeface="+mj-lt"/>
                <a:ea typeface="+mn-ea"/>
                <a:cs typeface="+mn-cs"/>
              </a:rPr>
              <a:t>high-level scientists</a:t>
            </a:r>
            <a:r>
              <a:rPr lang="en-US" sz="1900" b="0" kern="1200" dirty="0" smtClean="0">
                <a:solidFill>
                  <a:srgbClr val="006699"/>
                </a:solidFill>
                <a:latin typeface="+mj-lt"/>
                <a:ea typeface="+mn-ea"/>
                <a:cs typeface="+mn-cs"/>
              </a:rPr>
              <a:t>, engineers and professionals from around the world.</a:t>
            </a:r>
            <a:endParaRPr lang="es-CL" dirty="0"/>
          </a:p>
        </p:txBody>
      </p:sp>
      <p:sp>
        <p:nvSpPr>
          <p:cNvPr id="11" name="10 Marcador de texto"/>
          <p:cNvSpPr>
            <a:spLocks noGrp="1"/>
          </p:cNvSpPr>
          <p:nvPr>
            <p:ph type="body" sz="quarter" idx="12"/>
          </p:nvPr>
        </p:nvSpPr>
        <p:spPr/>
        <p:txBody>
          <a:bodyPr/>
          <a:lstStyle/>
          <a:p>
            <a:r>
              <a:rPr lang="es-CL" b="1" dirty="0" err="1" smtClean="0"/>
              <a:t>JAO</a:t>
            </a:r>
            <a:r>
              <a:rPr lang="es-CL" b="1" dirty="0" smtClean="0"/>
              <a:t> </a:t>
            </a:r>
            <a:r>
              <a:rPr lang="es-CL" b="1" dirty="0" err="1" smtClean="0"/>
              <a:t>Team</a:t>
            </a:r>
            <a:r>
              <a:rPr lang="es-CL" b="1" dirty="0" smtClean="0"/>
              <a:t> at ALMA, 2011.</a:t>
            </a:r>
          </a:p>
          <a:p>
            <a:r>
              <a:rPr lang="es-CL" dirty="0" err="1" smtClean="0"/>
              <a:t>Credit</a:t>
            </a:r>
            <a:r>
              <a:rPr lang="es-CL" dirty="0" smtClean="0"/>
              <a:t>: ALMA (ESO/</a:t>
            </a:r>
            <a:r>
              <a:rPr lang="es-CL" dirty="0" err="1" smtClean="0"/>
              <a:t>NAOJ</a:t>
            </a:r>
            <a:r>
              <a:rPr lang="es-CL" dirty="0" smtClean="0"/>
              <a:t>/</a:t>
            </a:r>
            <a:r>
              <a:rPr lang="es-CL" dirty="0" err="1" smtClean="0"/>
              <a:t>NRAO</a:t>
            </a:r>
            <a:r>
              <a:rPr lang="es-CL" dirty="0" smtClean="0"/>
              <a:t>).</a:t>
            </a:r>
          </a:p>
        </p:txBody>
      </p:sp>
      <p:sp>
        <p:nvSpPr>
          <p:cNvPr id="10"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Review</a:t>
            </a:r>
            <a:r>
              <a:rPr lang="es-CL" sz="1000" b="1" i="1" dirty="0" smtClean="0">
                <a:solidFill>
                  <a:srgbClr val="006699"/>
                </a:solidFill>
              </a:rPr>
              <a:t> panel, 2009.</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endParaRPr lang="es-CL" sz="1000" i="1" dirty="0" err="1" smtClean="0">
              <a:solidFill>
                <a:srgbClr val="006699"/>
              </a:solidFill>
            </a:endParaRPr>
          </a:p>
        </p:txBody>
      </p:sp>
      <p:sp>
        <p:nvSpPr>
          <p:cNvPr id="13"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err="1" smtClean="0">
                <a:solidFill>
                  <a:srgbClr val="006699"/>
                </a:solidFill>
              </a:rPr>
              <a:t>AIV</a:t>
            </a:r>
            <a:r>
              <a:rPr lang="es-CL" sz="1000" b="1" i="1" dirty="0" smtClean="0">
                <a:solidFill>
                  <a:srgbClr val="006699"/>
                </a:solidFill>
              </a:rPr>
              <a:t> </a:t>
            </a:r>
            <a:r>
              <a:rPr lang="es-CL" sz="1000" b="1" i="1" dirty="0" err="1" smtClean="0">
                <a:solidFill>
                  <a:srgbClr val="006699"/>
                </a:solidFill>
              </a:rPr>
              <a:t>team</a:t>
            </a:r>
            <a:r>
              <a:rPr lang="es-CL" sz="1000" b="1" i="1" dirty="0" smtClean="0">
                <a:solidFill>
                  <a:srgbClr val="006699"/>
                </a:solidFill>
              </a:rPr>
              <a:t>, 2009.</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16"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smtClean="0">
                <a:solidFill>
                  <a:srgbClr val="006699"/>
                </a:solidFill>
              </a:rPr>
              <a:t>ALMA </a:t>
            </a:r>
            <a:r>
              <a:rPr lang="es-CL" sz="1000" b="1" i="1" dirty="0" err="1" smtClean="0">
                <a:solidFill>
                  <a:srgbClr val="006699"/>
                </a:solidFill>
              </a:rPr>
              <a:t>team</a:t>
            </a:r>
            <a:r>
              <a:rPr lang="es-CL" sz="1000" b="1" i="1" dirty="0" smtClean="0">
                <a:solidFill>
                  <a:srgbClr val="006699"/>
                </a:solidFill>
              </a:rPr>
              <a:t>.</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17" name="10 Marcador de texto"/>
          <p:cNvSpPr txBox="1">
            <a:spLocks/>
          </p:cNvSpPr>
          <p:nvPr/>
        </p:nvSpPr>
        <p:spPr>
          <a:xfrm>
            <a:off x="1342800" y="7228800"/>
            <a:ext cx="13844565" cy="513734"/>
          </a:xfrm>
          <a:prstGeom prst="rect">
            <a:avLst/>
          </a:prstGeom>
        </p:spPr>
        <p:txBody>
          <a:bodyPr lIns="162589" tIns="81295" rIns="162589" bIns="81295"/>
          <a:lstStyle/>
          <a:p>
            <a:pPr lvl="0">
              <a:spcAft>
                <a:spcPts val="300"/>
              </a:spcAft>
              <a:defRPr/>
            </a:pPr>
            <a:r>
              <a:rPr lang="es-CL" sz="1000" b="1" i="1" dirty="0" smtClean="0">
                <a:solidFill>
                  <a:srgbClr val="006699"/>
                </a:solidFill>
              </a:rPr>
              <a:t>Safety </a:t>
            </a:r>
            <a:r>
              <a:rPr lang="es-CL" sz="1000" b="1" i="1" dirty="0" err="1" smtClean="0">
                <a:solidFill>
                  <a:srgbClr val="006699"/>
                </a:solidFill>
              </a:rPr>
              <a:t>team</a:t>
            </a:r>
            <a:r>
              <a:rPr lang="es-CL" sz="1000" b="1" i="1" dirty="0" smtClean="0">
                <a:solidFill>
                  <a:srgbClr val="006699"/>
                </a:solidFill>
              </a:rPr>
              <a:t>, 2006.</a:t>
            </a:r>
          </a:p>
          <a:p>
            <a:pPr lvl="0">
              <a:spcAft>
                <a:spcPts val="300"/>
              </a:spcAft>
              <a:defRPr/>
            </a:pPr>
            <a:r>
              <a:rPr lang="es-CL" sz="1000" i="1" dirty="0" err="1" smtClean="0">
                <a:solidFill>
                  <a:srgbClr val="006699"/>
                </a:solidFill>
              </a:rPr>
              <a:t>Credit</a:t>
            </a:r>
            <a:r>
              <a:rPr lang="es-CL" sz="1000" i="1" dirty="0" smtClean="0">
                <a:solidFill>
                  <a:srgbClr val="006699"/>
                </a:solidFill>
              </a:rPr>
              <a:t>: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1">
                                            <p:txEl>
                                              <p:pRg st="0" end="0"/>
                                            </p:txEl>
                                          </p:spTgt>
                                        </p:tgtEl>
                                      </p:cBhvr>
                                    </p:animEffect>
                                    <p:set>
                                      <p:cBhvr>
                                        <p:cTn id="10" dur="1" fill="hold">
                                          <p:stCondLst>
                                            <p:cond delay="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xEl>
                                              <p:pRg st="1" end="1"/>
                                            </p:txEl>
                                          </p:spTgt>
                                        </p:tgtEl>
                                      </p:cBhvr>
                                    </p:animEffect>
                                    <p:set>
                                      <p:cBhvr>
                                        <p:cTn id="13" dur="1" fill="hold">
                                          <p:stCondLst>
                                            <p:cond delay="999"/>
                                          </p:stCondLst>
                                        </p:cTn>
                                        <p:tgtEl>
                                          <p:spTgt spid="11">
                                            <p:txEl>
                                              <p:pRg st="1" end="1"/>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12"/>
                                        </p:tgtEl>
                                      </p:cBhvr>
                                    </p:animEffect>
                                    <p:set>
                                      <p:cBhvr>
                                        <p:cTn id="38" dur="1" fill="hold">
                                          <p:stCondLst>
                                            <p:cond delay="999"/>
                                          </p:stCondLst>
                                        </p:cTn>
                                        <p:tgtEl>
                                          <p:spTgt spid="1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0" grpId="0"/>
      <p:bldP spid="10" grpId="1"/>
      <p:bldP spid="13" grpId="0"/>
      <p:bldP spid="13" grpId="1"/>
      <p:bldP spid="16" grpId="0"/>
      <p:bldP spid="16" grpId="1"/>
      <p:bldP spid="17"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10 Marcador de posición de imagen" descr="Nebra Scheibe.png"/>
          <p:cNvPicPr>
            <a:picLocks noChangeAspect="1"/>
          </p:cNvPicPr>
          <p:nvPr/>
        </p:nvPicPr>
        <p:blipFill>
          <a:blip r:embed="rId3" cstate="print"/>
          <a:stretch>
            <a:fillRect/>
          </a:stretch>
        </p:blipFill>
        <p:spPr>
          <a:xfrm>
            <a:off x="7106400" y="1501200"/>
            <a:ext cx="8031691" cy="5633603"/>
          </a:xfrm>
          <a:prstGeom prst="rect">
            <a:avLst/>
          </a:prstGeom>
        </p:spPr>
      </p:pic>
      <p:pic>
        <p:nvPicPr>
          <p:cNvPr id="12" name="10 Marcador de posición de imagen" descr="Nebra Scheibe.png"/>
          <p:cNvPicPr>
            <a:picLocks noChangeAspect="1"/>
          </p:cNvPicPr>
          <p:nvPr/>
        </p:nvPicPr>
        <p:blipFill>
          <a:blip r:embed="rId4" cstate="print"/>
          <a:stretch>
            <a:fillRect/>
          </a:stretch>
        </p:blipFill>
        <p:spPr>
          <a:xfrm>
            <a:off x="7106487" y="1499919"/>
            <a:ext cx="8031691" cy="5633604"/>
          </a:xfrm>
          <a:prstGeom prst="rect">
            <a:avLst/>
          </a:prstGeom>
        </p:spPr>
      </p:pic>
      <p:sp>
        <p:nvSpPr>
          <p:cNvPr id="6" name="5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Astronomy: The First Observations</a:t>
            </a:r>
            <a:endParaRPr lang="es-CL" dirty="0"/>
          </a:p>
        </p:txBody>
      </p:sp>
      <p:pic>
        <p:nvPicPr>
          <p:cNvPr id="11" name="10 Marcador de posición de imagen" descr="Nebra Scheibe.png"/>
          <p:cNvPicPr>
            <a:picLocks noGrp="1" noChangeAspect="1"/>
          </p:cNvPicPr>
          <p:nvPr>
            <p:ph type="pic" sz="quarter" idx="10"/>
          </p:nvPr>
        </p:nvPicPr>
        <p:blipFill>
          <a:blip r:embed="rId5" cstate="print"/>
          <a:srcRect t="216" b="216"/>
          <a:stretch>
            <a:fillRect/>
          </a:stretch>
        </p:blipFill>
        <p:spPr>
          <a:xfrm>
            <a:off x="7106400" y="1499919"/>
            <a:ext cx="8066471" cy="5633604"/>
          </a:xfrm>
        </p:spPr>
      </p:pic>
      <p:sp>
        <p:nvSpPr>
          <p:cNvPr id="8" name="7 Marcador de texto"/>
          <p:cNvSpPr>
            <a:spLocks noGrp="1"/>
          </p:cNvSpPr>
          <p:nvPr>
            <p:ph type="body" sz="quarter" idx="11"/>
          </p:nvPr>
        </p:nvSpPr>
        <p:spPr>
          <a:xfrm>
            <a:off x="1471548" y="1499918"/>
            <a:ext cx="5249608" cy="5665164"/>
          </a:xfrm>
        </p:spPr>
        <p:txBody>
          <a:bodyPr/>
          <a:lstStyle/>
          <a:p>
            <a:r>
              <a:rPr lang="en-US" sz="1900" b="1" kern="1200" baseline="0" dirty="0" smtClean="0">
                <a:solidFill>
                  <a:srgbClr val="006699"/>
                </a:solidFill>
                <a:latin typeface="+mj-lt"/>
                <a:ea typeface="+mn-ea"/>
                <a:cs typeface="+mn-cs"/>
              </a:rPr>
              <a:t>All civilizations have observed the Universe</a:t>
            </a:r>
            <a:r>
              <a:rPr lang="en-US" sz="1900" b="0" kern="1200" baseline="0" dirty="0" smtClean="0">
                <a:solidFill>
                  <a:srgbClr val="006699"/>
                </a:solidFill>
                <a:latin typeface="+mj-lt"/>
                <a:ea typeface="+mn-ea"/>
                <a:cs typeface="+mn-cs"/>
              </a:rPr>
              <a:t>, trying to uncover not only its origins and the nature of things around us, but also our place within it.</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Initially, these observations involved studying the movement of heavenly bodies with the </a:t>
            </a:r>
            <a:r>
              <a:rPr lang="en-US" sz="1900" b="1" kern="1200" baseline="0" dirty="0" smtClean="0">
                <a:solidFill>
                  <a:srgbClr val="006699"/>
                </a:solidFill>
                <a:latin typeface="+mj-lt"/>
                <a:ea typeface="+mn-ea"/>
                <a:cs typeface="+mn-cs"/>
              </a:rPr>
              <a:t>human eye</a:t>
            </a:r>
            <a:r>
              <a:rPr lang="en-US" sz="1900" b="0" kern="1200" baseline="0" dirty="0" smtClean="0">
                <a:solidFill>
                  <a:srgbClr val="006699"/>
                </a:solidFill>
                <a:latin typeface="+mj-lt"/>
                <a:ea typeface="+mn-ea"/>
                <a:cs typeface="+mn-cs"/>
              </a:rPr>
              <a:t>.</a:t>
            </a:r>
            <a:endParaRPr lang="es-CL" sz="1900" b="0" kern="1200" baseline="0" dirty="0" smtClean="0">
              <a:solidFill>
                <a:srgbClr val="006699"/>
              </a:solidFill>
              <a:latin typeface="+mj-lt"/>
              <a:ea typeface="+mn-ea"/>
              <a:cs typeface="+mn-cs"/>
            </a:endParaRPr>
          </a:p>
          <a:p>
            <a:r>
              <a:rPr lang="en-US" sz="1900" b="0" kern="1200" baseline="0" dirty="0" smtClean="0">
                <a:solidFill>
                  <a:srgbClr val="006699"/>
                </a:solidFill>
                <a:latin typeface="+mj-lt"/>
                <a:ea typeface="+mn-ea"/>
                <a:cs typeface="+mn-cs"/>
              </a:rPr>
              <a:t>It wasn’t until the </a:t>
            </a:r>
            <a:r>
              <a:rPr lang="en-US" sz="1900" b="1" kern="1200" baseline="0" dirty="0" smtClean="0">
                <a:solidFill>
                  <a:srgbClr val="006699"/>
                </a:solidFill>
                <a:latin typeface="+mj-lt"/>
                <a:ea typeface="+mn-ea"/>
                <a:cs typeface="+mn-cs"/>
              </a:rPr>
              <a:t>17th Century </a:t>
            </a:r>
            <a:r>
              <a:rPr lang="en-US" sz="1900" b="0" kern="1200" baseline="0" dirty="0" smtClean="0">
                <a:solidFill>
                  <a:srgbClr val="006699"/>
                </a:solidFill>
                <a:latin typeface="+mj-lt"/>
                <a:ea typeface="+mn-ea"/>
                <a:cs typeface="+mn-cs"/>
              </a:rPr>
              <a:t>when Italian scientist </a:t>
            </a:r>
            <a:r>
              <a:rPr lang="en-US" sz="1900" b="1" kern="1200" baseline="0" dirty="0" smtClean="0">
                <a:solidFill>
                  <a:srgbClr val="006699"/>
                </a:solidFill>
                <a:latin typeface="+mj-lt"/>
                <a:ea typeface="+mn-ea"/>
                <a:cs typeface="+mn-cs"/>
              </a:rPr>
              <a:t>Galileo </a:t>
            </a:r>
            <a:r>
              <a:rPr lang="en-US" sz="1900" b="1" kern="1200" baseline="0" dirty="0" err="1" smtClean="0">
                <a:solidFill>
                  <a:srgbClr val="006699"/>
                </a:solidFill>
                <a:latin typeface="+mj-lt"/>
                <a:ea typeface="+mn-ea"/>
                <a:cs typeface="+mn-cs"/>
              </a:rPr>
              <a:t>Galilei</a:t>
            </a:r>
            <a:r>
              <a:rPr lang="en-US" sz="1900" b="1" kern="1200" baseline="0" dirty="0" smtClean="0">
                <a:solidFill>
                  <a:srgbClr val="006699"/>
                </a:solidFill>
                <a:latin typeface="+mj-lt"/>
                <a:ea typeface="+mn-ea"/>
                <a:cs typeface="+mn-cs"/>
              </a:rPr>
              <a:t> first directed his optical telescope to the night sky </a:t>
            </a:r>
            <a:r>
              <a:rPr lang="en-US" sz="1900" b="0" kern="1200" baseline="0" dirty="0" smtClean="0">
                <a:solidFill>
                  <a:srgbClr val="006699"/>
                </a:solidFill>
                <a:latin typeface="+mj-lt"/>
                <a:ea typeface="+mn-ea"/>
                <a:cs typeface="+mn-cs"/>
              </a:rPr>
              <a:t>that the study of an unknown universe began.</a:t>
            </a:r>
            <a:endParaRPr lang="es-CL" sz="1900" b="0" kern="1200" baseline="0" dirty="0">
              <a:solidFill>
                <a:srgbClr val="006699"/>
              </a:solidFill>
              <a:latin typeface="+mj-lt"/>
              <a:ea typeface="+mn-ea"/>
              <a:cs typeface="+mn-cs"/>
            </a:endParaRPr>
          </a:p>
        </p:txBody>
      </p:sp>
      <p:sp>
        <p:nvSpPr>
          <p:cNvPr id="9" name="8 Marcador de texto"/>
          <p:cNvSpPr>
            <a:spLocks noGrp="1"/>
          </p:cNvSpPr>
          <p:nvPr>
            <p:ph type="body" sz="quarter" idx="12"/>
          </p:nvPr>
        </p:nvSpPr>
        <p:spPr>
          <a:xfrm>
            <a:off x="7048800" y="7203600"/>
            <a:ext cx="8066823" cy="513734"/>
          </a:xfrm>
        </p:spPr>
        <p:txBody>
          <a:bodyPr/>
          <a:lstStyle/>
          <a:p>
            <a:pPr>
              <a:spcAft>
                <a:spcPts val="0"/>
              </a:spcAft>
            </a:pPr>
            <a:r>
              <a:rPr lang="en-US" b="1" dirty="0" err="1" smtClean="0"/>
              <a:t>Nebra's</a:t>
            </a:r>
            <a:r>
              <a:rPr lang="en-US" b="1" dirty="0" smtClean="0"/>
              <a:t> sky disk. First known representation of the sky, dating from the Iron Age. </a:t>
            </a:r>
          </a:p>
          <a:p>
            <a:pPr>
              <a:spcAft>
                <a:spcPts val="0"/>
              </a:spcAft>
            </a:pPr>
            <a:r>
              <a:rPr lang="en-US" dirty="0" smtClean="0"/>
              <a:t>Credit: </a:t>
            </a:r>
            <a:r>
              <a:rPr lang="en-US" dirty="0" err="1" smtClean="0"/>
              <a:t>Dbachmann</a:t>
            </a:r>
            <a:r>
              <a:rPr lang="en-US" dirty="0" smtClean="0"/>
              <a:t>. License: GNU.</a:t>
            </a:r>
          </a:p>
        </p:txBody>
      </p:sp>
      <p:sp>
        <p:nvSpPr>
          <p:cNvPr id="13" name="8 Marcador de texto"/>
          <p:cNvSpPr txBox="1">
            <a:spLocks/>
          </p:cNvSpPr>
          <p:nvPr/>
        </p:nvSpPr>
        <p:spPr>
          <a:xfrm>
            <a:off x="7049467" y="7237090"/>
            <a:ext cx="8066823" cy="513734"/>
          </a:xfrm>
          <a:prstGeom prst="rect">
            <a:avLst/>
          </a:prstGeom>
        </p:spPr>
        <p:txBody>
          <a:bodyPr/>
          <a:lstStyle/>
          <a:p>
            <a:pPr>
              <a:defRPr/>
            </a:pPr>
            <a:r>
              <a:rPr lang="es-CL" sz="1000" b="1" i="1" dirty="0" err="1" smtClean="0">
                <a:solidFill>
                  <a:srgbClr val="006699"/>
                </a:solidFill>
              </a:rPr>
              <a:t>Galilei´s</a:t>
            </a:r>
            <a:r>
              <a:rPr lang="es-CL" sz="1000" b="1" i="1" dirty="0" smtClean="0">
                <a:solidFill>
                  <a:srgbClr val="006699"/>
                </a:solidFill>
              </a:rPr>
              <a:t> </a:t>
            </a:r>
            <a:r>
              <a:rPr lang="es-CL" sz="1000" b="1" i="1" dirty="0" err="1" smtClean="0">
                <a:solidFill>
                  <a:srgbClr val="006699"/>
                </a:solidFill>
              </a:rPr>
              <a:t>optical</a:t>
            </a:r>
            <a:r>
              <a:rPr lang="es-CL" sz="1000" b="1" i="1" dirty="0" smtClean="0">
                <a:solidFill>
                  <a:srgbClr val="006699"/>
                </a:solidFill>
              </a:rPr>
              <a:t> </a:t>
            </a:r>
            <a:r>
              <a:rPr lang="es-CL" sz="1000" b="1" i="1" dirty="0" err="1" smtClean="0">
                <a:solidFill>
                  <a:srgbClr val="006699"/>
                </a:solidFill>
              </a:rPr>
              <a:t>telescope</a:t>
            </a:r>
            <a:r>
              <a:rPr lang="es-CL" sz="1000" b="1" i="1" dirty="0" smtClean="0">
                <a:solidFill>
                  <a:srgbClr val="006699"/>
                </a:solidFill>
              </a:rPr>
              <a:t>, 17th </a:t>
            </a:r>
            <a:r>
              <a:rPr lang="es-CL" sz="1000" b="1" i="1" dirty="0" err="1" smtClean="0">
                <a:solidFill>
                  <a:srgbClr val="006699"/>
                </a:solidFill>
              </a:rPr>
              <a:t>century</a:t>
            </a:r>
            <a:r>
              <a:rPr lang="es-CL" sz="1000" b="1" i="1" dirty="0" smtClean="0">
                <a:solidFill>
                  <a:srgbClr val="006699"/>
                </a:solidFill>
              </a:rPr>
              <a:t>.</a:t>
            </a:r>
          </a:p>
          <a:p>
            <a:pPr>
              <a:defRPr/>
            </a:pPr>
            <a:r>
              <a:rPr lang="es-CL" sz="1000" i="1" dirty="0" err="1" smtClean="0">
                <a:solidFill>
                  <a:srgbClr val="006699"/>
                </a:solidFill>
              </a:rPr>
              <a:t>Credit</a:t>
            </a:r>
            <a:r>
              <a:rPr lang="es-CL" sz="1000" i="1" dirty="0" smtClean="0">
                <a:solidFill>
                  <a:srgbClr val="006699"/>
                </a:solidFill>
              </a:rPr>
              <a:t>: Galileo </a:t>
            </a:r>
            <a:r>
              <a:rPr lang="es-CL" sz="1000" i="1" dirty="0" err="1" smtClean="0">
                <a:solidFill>
                  <a:srgbClr val="006699"/>
                </a:solidFill>
              </a:rPr>
              <a:t>Museum</a:t>
            </a:r>
            <a:r>
              <a:rPr lang="es-CL" sz="1000" i="1" dirty="0" smtClean="0">
                <a:solidFill>
                  <a:srgbClr val="006699"/>
                </a:solidFill>
              </a:rPr>
              <a:t>, Florence. </a:t>
            </a:r>
            <a:r>
              <a:rPr lang="es-CL" sz="1000" i="1" dirty="0" err="1" smtClean="0">
                <a:solidFill>
                  <a:srgbClr val="006699"/>
                </a:solidFill>
              </a:rPr>
              <a:t>Photo</a:t>
            </a:r>
            <a:r>
              <a:rPr lang="es-CL" sz="1000" i="1" dirty="0" smtClean="0">
                <a:solidFill>
                  <a:srgbClr val="006699"/>
                </a:solidFill>
              </a:rPr>
              <a:t> </a:t>
            </a:r>
            <a:r>
              <a:rPr lang="es-CL" sz="1000" i="1" dirty="0" err="1" smtClean="0">
                <a:solidFill>
                  <a:srgbClr val="006699"/>
                </a:solidFill>
              </a:rPr>
              <a:t>by</a:t>
            </a:r>
            <a:r>
              <a:rPr lang="es-CL" sz="1000" i="1" dirty="0" smtClean="0">
                <a:solidFill>
                  <a:srgbClr val="006699"/>
                </a:solidFill>
              </a:rPr>
              <a:t> Franca </a:t>
            </a:r>
            <a:r>
              <a:rPr lang="es-CL" sz="1000" i="1" dirty="0" err="1" smtClean="0">
                <a:solidFill>
                  <a:srgbClr val="006699"/>
                </a:solidFill>
              </a:rPr>
              <a:t>Principe</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9">
                                            <p:txEl>
                                              <p:pRg st="0" end="0"/>
                                            </p:txEl>
                                          </p:spTgt>
                                        </p:tgtEl>
                                      </p:cBhvr>
                                    </p:animEffect>
                                    <p:set>
                                      <p:cBhvr>
                                        <p:cTn id="15" dur="1" fill="hold">
                                          <p:stCondLst>
                                            <p:cond delay="999"/>
                                          </p:stCondLst>
                                        </p:cTn>
                                        <p:tgtEl>
                                          <p:spTgt spid="9">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9">
                                            <p:txEl>
                                              <p:pRg st="1" end="1"/>
                                            </p:txEl>
                                          </p:spTgt>
                                        </p:tgtEl>
                                      </p:cBhvr>
                                    </p:animEffect>
                                    <p:set>
                                      <p:cBhvr>
                                        <p:cTn id="18" dur="1" fill="hold">
                                          <p:stCondLst>
                                            <p:cond delay="999"/>
                                          </p:stCondLst>
                                        </p:cTn>
                                        <p:tgtEl>
                                          <p:spTgt spid="9">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13 Marcador de posición de imagen" descr="2000px-Spectre.svg.png"/>
          <p:cNvPicPr>
            <a:picLocks noChangeAspect="1"/>
          </p:cNvPicPr>
          <p:nvPr/>
        </p:nvPicPr>
        <p:blipFill>
          <a:blip r:embed="rId3" cstate="print"/>
          <a:stretch>
            <a:fillRect/>
          </a:stretch>
        </p:blipFill>
        <p:spPr>
          <a:xfrm>
            <a:off x="7124400" y="1501200"/>
            <a:ext cx="8031690" cy="5633602"/>
          </a:xfrm>
          <a:prstGeom prst="rect">
            <a:avLst/>
          </a:prstGeom>
        </p:spPr>
      </p:pic>
      <p:sp>
        <p:nvSpPr>
          <p:cNvPr id="10" name="9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Light in the Universe</a:t>
            </a:r>
            <a:endParaRPr lang="es-CL" dirty="0"/>
          </a:p>
        </p:txBody>
      </p:sp>
      <p:pic>
        <p:nvPicPr>
          <p:cNvPr id="14" name="13 Marcador de posición de imagen" descr="2000px-Spectre.svg.png"/>
          <p:cNvPicPr>
            <a:picLocks noGrp="1" noChangeAspect="1"/>
          </p:cNvPicPr>
          <p:nvPr>
            <p:ph type="pic" sz="quarter" idx="10"/>
          </p:nvPr>
        </p:nvPicPr>
        <p:blipFill>
          <a:blip r:embed="rId4" cstate="print"/>
          <a:stretch>
            <a:fillRect/>
          </a:stretch>
        </p:blipFill>
        <p:spPr>
          <a:xfrm>
            <a:off x="7124400" y="1499919"/>
            <a:ext cx="8031690" cy="5633602"/>
          </a:xfrm>
        </p:spPr>
      </p:pic>
      <p:sp>
        <p:nvSpPr>
          <p:cNvPr id="12" name="11 Marcador de texto"/>
          <p:cNvSpPr>
            <a:spLocks noGrp="1"/>
          </p:cNvSpPr>
          <p:nvPr>
            <p:ph type="body" sz="quarter" idx="11"/>
          </p:nvPr>
        </p:nvSpPr>
        <p:spPr>
          <a:xfrm>
            <a:off x="1471548" y="1404442"/>
            <a:ext cx="5249608" cy="5688632"/>
          </a:xfrm>
        </p:spPr>
        <p:txBody>
          <a:bodyPr/>
          <a:lstStyle/>
          <a:p>
            <a:r>
              <a:rPr lang="en-US" sz="1900" b="0" kern="1200" baseline="0" dirty="0" smtClean="0">
                <a:solidFill>
                  <a:srgbClr val="006699"/>
                </a:solidFill>
                <a:latin typeface="+mj-lt"/>
                <a:ea typeface="+mn-ea"/>
                <a:cs typeface="+mn-cs"/>
              </a:rPr>
              <a:t>Today we know that </a:t>
            </a:r>
            <a:r>
              <a:rPr lang="en-US" sz="1900" b="1" kern="1200" baseline="0" dirty="0" smtClean="0">
                <a:solidFill>
                  <a:srgbClr val="006699"/>
                </a:solidFill>
                <a:latin typeface="+mj-lt"/>
                <a:ea typeface="+mn-ea"/>
                <a:cs typeface="+mn-cs"/>
              </a:rPr>
              <a:t>matter in the Universe emits light in various wavelengths</a:t>
            </a:r>
            <a:r>
              <a:rPr lang="en-US" sz="1900" b="0" kern="1200" baseline="0" dirty="0" smtClean="0">
                <a:solidFill>
                  <a:srgbClr val="006699"/>
                </a:solidFill>
                <a:latin typeface="+mj-lt"/>
                <a:ea typeface="+mn-ea"/>
                <a:cs typeface="+mn-cs"/>
              </a:rPr>
              <a:t>;</a:t>
            </a:r>
            <a:endParaRPr lang="es-CL" sz="1900" b="0" kern="1200" baseline="0" dirty="0" smtClean="0">
              <a:solidFill>
                <a:srgbClr val="006699"/>
              </a:solidFill>
              <a:latin typeface="+mj-lt"/>
              <a:ea typeface="+mn-ea"/>
              <a:cs typeface="+mn-cs"/>
            </a:endParaRPr>
          </a:p>
          <a:p>
            <a:pPr lvl="0">
              <a:buBlip>
                <a:blip r:embed="rId5"/>
              </a:buBlip>
            </a:pPr>
            <a:r>
              <a:rPr lang="en-US" sz="1900" b="1" kern="1200" baseline="0" dirty="0" smtClean="0">
                <a:solidFill>
                  <a:srgbClr val="006699"/>
                </a:solidFill>
                <a:latin typeface="+mj-lt"/>
                <a:ea typeface="+mn-ea"/>
                <a:cs typeface="+mn-cs"/>
              </a:rPr>
              <a:t>Visible light </a:t>
            </a:r>
            <a:r>
              <a:rPr lang="en-US" sz="1900" b="0" kern="1200" baseline="0" dirty="0" smtClean="0">
                <a:solidFill>
                  <a:srgbClr val="006699"/>
                </a:solidFill>
                <a:latin typeface="+mj-lt"/>
                <a:ea typeface="+mn-ea"/>
                <a:cs typeface="+mn-cs"/>
              </a:rPr>
              <a:t>observed through optical telescopes for over 400 years, which is reflected by hot matter.</a:t>
            </a:r>
            <a:endParaRPr lang="es-CL" sz="1900" b="0" kern="1200" baseline="0" dirty="0" smtClean="0">
              <a:solidFill>
                <a:srgbClr val="006699"/>
              </a:solidFill>
              <a:latin typeface="+mj-lt"/>
              <a:ea typeface="+mn-ea"/>
              <a:cs typeface="+mn-cs"/>
            </a:endParaRPr>
          </a:p>
          <a:p>
            <a:pPr lvl="0">
              <a:buBlip>
                <a:blip r:embed="rId5"/>
              </a:buBlip>
            </a:pPr>
            <a:r>
              <a:rPr lang="en-US" sz="1900" b="1" kern="1200" baseline="0" dirty="0" smtClean="0">
                <a:solidFill>
                  <a:srgbClr val="006699"/>
                </a:solidFill>
                <a:latin typeface="+mj-lt"/>
                <a:ea typeface="+mn-ea"/>
                <a:cs typeface="+mn-cs"/>
              </a:rPr>
              <a:t>Ultraviolet light </a:t>
            </a:r>
            <a:r>
              <a:rPr lang="en-US" sz="1900" b="0" kern="1200" baseline="0" dirty="0" smtClean="0">
                <a:solidFill>
                  <a:srgbClr val="006699"/>
                </a:solidFill>
                <a:latin typeface="+mj-lt"/>
                <a:ea typeface="+mn-ea"/>
                <a:cs typeface="+mn-cs"/>
              </a:rPr>
              <a:t>emitted by very hot matter. </a:t>
            </a:r>
            <a:endParaRPr lang="es-CL" sz="1900" b="0" kern="1200" baseline="0" dirty="0" smtClean="0">
              <a:solidFill>
                <a:srgbClr val="006699"/>
              </a:solidFill>
              <a:latin typeface="+mj-lt"/>
              <a:ea typeface="+mn-ea"/>
              <a:cs typeface="+mn-cs"/>
            </a:endParaRPr>
          </a:p>
          <a:p>
            <a:pPr lvl="0">
              <a:buBlip>
                <a:blip r:embed="rId5"/>
              </a:buBlip>
            </a:pPr>
            <a:r>
              <a:rPr lang="en-US" sz="1900" b="1" kern="1200" baseline="0" dirty="0" smtClean="0">
                <a:solidFill>
                  <a:srgbClr val="006699"/>
                </a:solidFill>
                <a:latin typeface="+mj-lt"/>
                <a:ea typeface="+mn-ea"/>
                <a:cs typeface="+mn-cs"/>
              </a:rPr>
              <a:t>Infrared light </a:t>
            </a:r>
            <a:r>
              <a:rPr lang="en-US" sz="1900" b="0" kern="1200" baseline="0" dirty="0" smtClean="0">
                <a:solidFill>
                  <a:srgbClr val="006699"/>
                </a:solidFill>
                <a:latin typeface="+mj-lt"/>
                <a:ea typeface="+mn-ea"/>
                <a:cs typeface="+mn-cs"/>
              </a:rPr>
              <a:t>emitted by dark or cold matter, which is the raw material of planets and stars. </a:t>
            </a:r>
            <a:endParaRPr lang="es-CL" sz="1900" b="0" kern="1200" baseline="0" dirty="0">
              <a:solidFill>
                <a:srgbClr val="006699"/>
              </a:solidFill>
              <a:latin typeface="+mj-lt"/>
              <a:ea typeface="+mn-ea"/>
              <a:cs typeface="+mn-cs"/>
            </a:endParaRPr>
          </a:p>
        </p:txBody>
      </p:sp>
      <p:sp>
        <p:nvSpPr>
          <p:cNvPr id="13" name="12 Marcador de texto"/>
          <p:cNvSpPr>
            <a:spLocks noGrp="1"/>
          </p:cNvSpPr>
          <p:nvPr>
            <p:ph type="body" sz="quarter" idx="12"/>
          </p:nvPr>
        </p:nvSpPr>
        <p:spPr/>
        <p:txBody>
          <a:bodyPr/>
          <a:lstStyle/>
          <a:p>
            <a:r>
              <a:rPr lang="en-US" b="1" dirty="0" smtClean="0"/>
              <a:t>Portion of visible light in the electromagnetic spectrum, February 2006.</a:t>
            </a:r>
          </a:p>
          <a:p>
            <a:r>
              <a:rPr lang="en-US" dirty="0" smtClean="0"/>
              <a:t>Credit: </a:t>
            </a:r>
            <a:r>
              <a:rPr lang="en-US" dirty="0" err="1" smtClean="0"/>
              <a:t>Tatoute</a:t>
            </a:r>
            <a:r>
              <a:rPr lang="en-US" dirty="0" smtClean="0"/>
              <a:t>. License: GNU.</a:t>
            </a:r>
          </a:p>
        </p:txBody>
      </p:sp>
      <p:sp>
        <p:nvSpPr>
          <p:cNvPr id="9" name="12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n-US" sz="1000" b="1" i="1" dirty="0" smtClean="0">
                <a:solidFill>
                  <a:srgbClr val="006699"/>
                </a:solidFill>
              </a:rPr>
              <a:t>Electromagnetic spectrum, February 2006.</a:t>
            </a:r>
          </a:p>
          <a:p>
            <a:pPr lvl="0">
              <a:spcAft>
                <a:spcPts val="300"/>
              </a:spcAft>
              <a:defRPr/>
            </a:pPr>
            <a:r>
              <a:rPr lang="en-US" sz="1000" i="1" dirty="0" smtClean="0">
                <a:solidFill>
                  <a:srgbClr val="006699"/>
                </a:solidFill>
              </a:rPr>
              <a:t>Credit: </a:t>
            </a:r>
            <a:r>
              <a:rPr lang="en-US" sz="1000" i="1" dirty="0" err="1" smtClean="0">
                <a:solidFill>
                  <a:srgbClr val="006699"/>
                </a:solidFill>
              </a:rPr>
              <a:t>Tatoute</a:t>
            </a:r>
            <a:r>
              <a:rPr lang="en-US" sz="1000" i="1" dirty="0" smtClean="0">
                <a:solidFill>
                  <a:srgbClr val="006699"/>
                </a:solidFill>
              </a:rPr>
              <a:t>. License: GNU.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4"/>
                                        </p:tgtEl>
                                      </p:cBhvr>
                                    </p:animEffect>
                                    <p:set>
                                      <p:cBhvr>
                                        <p:cTn id="17" dur="1" fill="hold">
                                          <p:stCondLst>
                                            <p:cond delay="999"/>
                                          </p:stCondLst>
                                        </p:cTn>
                                        <p:tgtEl>
                                          <p:spTgt spid="14"/>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uiExpand="1" build="p"/>
      <p:bldP spid="9"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3200" b="1" kern="1200" dirty="0" smtClean="0">
                <a:solidFill>
                  <a:srgbClr val="FFD130"/>
                </a:solidFill>
                <a:latin typeface="Century Gothic" pitchFamily="34" charset="0"/>
                <a:ea typeface="+mj-ea"/>
                <a:cs typeface="Arial" pitchFamily="34" charset="0"/>
              </a:rPr>
              <a:t>Astronomy: Observation Today</a:t>
            </a:r>
            <a:endParaRPr lang="es-CL" dirty="0"/>
          </a:p>
        </p:txBody>
      </p:sp>
      <p:pic>
        <p:nvPicPr>
          <p:cNvPr id="6" name="5 Marcador de posición de imagen" descr="FondoCosmico.png"/>
          <p:cNvPicPr>
            <a:picLocks noGrp="1" noChangeAspect="1"/>
          </p:cNvPicPr>
          <p:nvPr>
            <p:ph type="pic" sz="quarter" idx="10"/>
          </p:nvPr>
        </p:nvPicPr>
        <p:blipFill>
          <a:blip r:embed="rId3" cstate="print"/>
          <a:srcRect t="216" b="216"/>
          <a:stretch>
            <a:fillRect/>
          </a:stretch>
        </p:blipFill>
        <p:spPr/>
      </p:pic>
      <p:sp>
        <p:nvSpPr>
          <p:cNvPr id="4" name="3 Marcador de texto"/>
          <p:cNvSpPr>
            <a:spLocks noGrp="1"/>
          </p:cNvSpPr>
          <p:nvPr>
            <p:ph type="body" sz="quarter" idx="11"/>
          </p:nvPr>
        </p:nvSpPr>
        <p:spPr>
          <a:xfrm>
            <a:off x="9922137" y="1404442"/>
            <a:ext cx="5249608" cy="5760640"/>
          </a:xfrm>
        </p:spPr>
        <p:txBody>
          <a:bodyPr/>
          <a:lstStyle/>
          <a:p>
            <a:r>
              <a:rPr lang="en-US" sz="1900" b="0" kern="1200" dirty="0" smtClean="0">
                <a:solidFill>
                  <a:srgbClr val="006699"/>
                </a:solidFill>
                <a:latin typeface="+mj-lt"/>
                <a:ea typeface="+mn-ea"/>
                <a:cs typeface="+mn-cs"/>
              </a:rPr>
              <a:t>Now </a:t>
            </a:r>
            <a:r>
              <a:rPr lang="en-US" sz="1900" b="1" kern="1200" dirty="0" smtClean="0">
                <a:solidFill>
                  <a:srgbClr val="006699"/>
                </a:solidFill>
                <a:latin typeface="+mj-lt"/>
                <a:ea typeface="+mn-ea"/>
                <a:cs typeface="+mn-cs"/>
              </a:rPr>
              <a:t>we also know that warm, cold and dark matter exist </a:t>
            </a:r>
            <a:r>
              <a:rPr lang="en-US" sz="1900" b="0" kern="1200" dirty="0" smtClean="0">
                <a:solidFill>
                  <a:srgbClr val="006699"/>
                </a:solidFill>
                <a:latin typeface="+mj-lt"/>
                <a:ea typeface="+mn-ea"/>
                <a:cs typeface="+mn-cs"/>
              </a:rPr>
              <a:t>thanks to the measurement of a wide range of wavelengths emitted throughout the Universe.</a:t>
            </a:r>
            <a:endParaRPr lang="es-CL" sz="1900" b="0" kern="1200" dirty="0" smtClean="0">
              <a:solidFill>
                <a:srgbClr val="006699"/>
              </a:solidFill>
              <a:latin typeface="+mj-lt"/>
              <a:ea typeface="+mn-ea"/>
              <a:cs typeface="+mn-cs"/>
            </a:endParaRPr>
          </a:p>
          <a:p>
            <a:r>
              <a:rPr lang="en-US" sz="1900" b="0" kern="1200" dirty="0" smtClean="0">
                <a:solidFill>
                  <a:srgbClr val="006699"/>
                </a:solidFill>
                <a:latin typeface="+mj-lt"/>
                <a:ea typeface="+mn-ea"/>
                <a:cs typeface="+mn-cs"/>
              </a:rPr>
              <a:t>Even after centuries of astronomical observation, scientists today know little about what the Universe is made up of. </a:t>
            </a:r>
            <a:endParaRPr lang="es-CL" sz="1900" b="0" kern="1200" dirty="0" smtClean="0">
              <a:solidFill>
                <a:srgbClr val="006699"/>
              </a:solidFill>
              <a:latin typeface="+mj-lt"/>
              <a:ea typeface="+mn-ea"/>
              <a:cs typeface="+mn-cs"/>
            </a:endParaRPr>
          </a:p>
          <a:p>
            <a:r>
              <a:rPr lang="en-US" sz="1900" b="1" kern="1200" dirty="0" err="1" smtClean="0">
                <a:solidFill>
                  <a:srgbClr val="006699"/>
                </a:solidFill>
                <a:latin typeface="+mj-lt"/>
                <a:ea typeface="+mn-ea"/>
                <a:cs typeface="+mn-cs"/>
              </a:rPr>
              <a:t>ALMA’s</a:t>
            </a:r>
            <a:r>
              <a:rPr lang="en-US" sz="1900" b="1" kern="1200" dirty="0" smtClean="0">
                <a:solidFill>
                  <a:srgbClr val="006699"/>
                </a:solidFill>
                <a:latin typeface="+mj-lt"/>
                <a:ea typeface="+mn-ea"/>
                <a:cs typeface="+mn-cs"/>
              </a:rPr>
              <a:t> study of cold matter permits the observation of “</a:t>
            </a:r>
            <a:r>
              <a:rPr lang="en-US" sz="1900" b="1" i="1" kern="1200" dirty="0" smtClean="0">
                <a:solidFill>
                  <a:srgbClr val="006699"/>
                </a:solidFill>
                <a:latin typeface="+mj-lt"/>
                <a:ea typeface="+mn-ea"/>
                <a:cs typeface="+mn-cs"/>
              </a:rPr>
              <a:t>old</a:t>
            </a:r>
            <a:r>
              <a:rPr lang="en-US" sz="1900" b="1" kern="1200" dirty="0" smtClean="0">
                <a:solidFill>
                  <a:srgbClr val="006699"/>
                </a:solidFill>
                <a:latin typeface="+mj-lt"/>
                <a:ea typeface="+mn-ea"/>
                <a:cs typeface="+mn-cs"/>
              </a:rPr>
              <a:t>” planets and galaxies </a:t>
            </a:r>
            <a:r>
              <a:rPr lang="en-US" sz="1900" b="0" kern="1200" dirty="0" smtClean="0">
                <a:solidFill>
                  <a:srgbClr val="006699"/>
                </a:solidFill>
                <a:latin typeface="+mj-lt"/>
                <a:ea typeface="+mn-ea"/>
                <a:cs typeface="+mn-cs"/>
              </a:rPr>
              <a:t>too faint to be detected by optical telescopes, allowing us to learn about the early Universe</a:t>
            </a:r>
            <a:r>
              <a:rPr lang="es-CL" dirty="0" smtClean="0"/>
              <a:t>.</a:t>
            </a:r>
          </a:p>
        </p:txBody>
      </p:sp>
      <p:sp>
        <p:nvSpPr>
          <p:cNvPr id="5" name="4 Marcador de texto"/>
          <p:cNvSpPr>
            <a:spLocks noGrp="1"/>
          </p:cNvSpPr>
          <p:nvPr>
            <p:ph type="body" sz="quarter" idx="12"/>
          </p:nvPr>
        </p:nvSpPr>
        <p:spPr>
          <a:xfrm>
            <a:off x="1360800" y="7264800"/>
            <a:ext cx="8210839" cy="513734"/>
          </a:xfrm>
        </p:spPr>
        <p:txBody>
          <a:bodyPr/>
          <a:lstStyle/>
          <a:p>
            <a:r>
              <a:rPr lang="en-US" b="1" dirty="0" smtClean="0"/>
              <a:t>Cosmic microwave background. Image of the early Universe created by </a:t>
            </a:r>
            <a:r>
              <a:rPr lang="en-US" b="1" dirty="0" err="1" smtClean="0"/>
              <a:t>WMAP</a:t>
            </a:r>
            <a:r>
              <a:rPr lang="en-US" b="1" dirty="0" smtClean="0"/>
              <a:t> after 7 years of observation.</a:t>
            </a:r>
          </a:p>
          <a:p>
            <a:r>
              <a:rPr lang="en-US" dirty="0" smtClean="0"/>
              <a:t>Credit: </a:t>
            </a:r>
            <a:r>
              <a:rPr lang="en-US" dirty="0" err="1" smtClean="0"/>
              <a:t>WMAP</a:t>
            </a:r>
            <a:r>
              <a:rPr lang="en-US" dirty="0" smtClean="0"/>
              <a:t>. License: GNU.</a:t>
            </a:r>
          </a:p>
        </p:txBody>
      </p:sp>
      <p:pic>
        <p:nvPicPr>
          <p:cNvPr id="7" name="5 Marcador de posición de imagen" descr="FondoCosmico.png"/>
          <p:cNvPicPr>
            <a:picLocks noChangeAspect="1"/>
          </p:cNvPicPr>
          <p:nvPr/>
        </p:nvPicPr>
        <p:blipFill>
          <a:blip r:embed="rId4" cstate="print"/>
          <a:stretch>
            <a:fillRect/>
          </a:stretch>
        </p:blipFill>
        <p:spPr>
          <a:xfrm>
            <a:off x="1472400" y="2016256"/>
            <a:ext cx="8031865" cy="4600930"/>
          </a:xfrm>
          <a:prstGeom prst="rect">
            <a:avLst/>
          </a:prstGeom>
        </p:spPr>
      </p:pic>
      <p:sp>
        <p:nvSpPr>
          <p:cNvPr id="8" name="4 Marcador de texto"/>
          <p:cNvSpPr txBox="1">
            <a:spLocks/>
          </p:cNvSpPr>
          <p:nvPr/>
        </p:nvSpPr>
        <p:spPr>
          <a:xfrm>
            <a:off x="1360800" y="7299420"/>
            <a:ext cx="8066823" cy="513734"/>
          </a:xfrm>
          <a:prstGeom prst="rect">
            <a:avLst/>
          </a:prstGeom>
        </p:spPr>
        <p:txBody>
          <a:bodyPr/>
          <a:lstStyle/>
          <a:p>
            <a:pPr>
              <a:spcBef>
                <a:spcPct val="20000"/>
              </a:spcBef>
              <a:defRPr/>
            </a:pPr>
            <a:r>
              <a:rPr lang="en-US" sz="1000" b="1" i="1" dirty="0" smtClean="0">
                <a:solidFill>
                  <a:srgbClr val="006699"/>
                </a:solidFill>
              </a:rPr>
              <a:t>Universe expansion since the Big Bang.</a:t>
            </a:r>
          </a:p>
          <a:p>
            <a:pPr>
              <a:spcBef>
                <a:spcPct val="20000"/>
              </a:spcBef>
              <a:defRPr/>
            </a:pPr>
            <a:r>
              <a:rPr lang="en-US" sz="1000" i="1" dirty="0" smtClean="0">
                <a:solidFill>
                  <a:srgbClr val="006699"/>
                </a:solidFill>
              </a:rPr>
              <a:t>Credit: NASA - </a:t>
            </a:r>
            <a:r>
              <a:rPr lang="en-US" sz="1000" i="1" dirty="0" err="1" smtClean="0">
                <a:solidFill>
                  <a:srgbClr val="006699"/>
                </a:solidFill>
              </a:rPr>
              <a:t>WMAP</a:t>
            </a:r>
            <a:r>
              <a:rPr lang="en-US" sz="1000" i="1" dirty="0" smtClean="0">
                <a:solidFill>
                  <a:srgbClr val="006699"/>
                </a:solidFill>
              </a:rPr>
              <a:t>. License: GNU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xEl>
                                              <p:pRg st="0" end="0"/>
                                            </p:txEl>
                                          </p:spTgt>
                                        </p:tgtEl>
                                      </p:cBhvr>
                                    </p:animEffect>
                                    <p:set>
                                      <p:cBhvr>
                                        <p:cTn id="15" dur="1" fill="hold">
                                          <p:stCondLst>
                                            <p:cond delay="9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5">
                                            <p:txEl>
                                              <p:pRg st="1" end="1"/>
                                            </p:txEl>
                                          </p:spTgt>
                                        </p:tgtEl>
                                      </p:cBhvr>
                                    </p:animEffect>
                                    <p:set>
                                      <p:cBhvr>
                                        <p:cTn id="18" dur="1" fill="hold">
                                          <p:stCondLst>
                                            <p:cond delay="999"/>
                                          </p:stCondLst>
                                        </p:cTn>
                                        <p:tgtEl>
                                          <p:spTgt spid="5">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theme/theme1.xml><?xml version="1.0" encoding="utf-8"?>
<a:theme xmlns:a="http://schemas.openxmlformats.org/drawingml/2006/main" name="AL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ALMApptTemplate</Template>
  <TotalTime>4778</TotalTime>
  <Words>5701</Words>
  <Application>Microsoft Office PowerPoint</Application>
  <PresentationFormat>Custom</PresentationFormat>
  <Paragraphs>354</Paragraphs>
  <Slides>25</Slides>
  <Notes>25</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ALMA</vt:lpstr>
      <vt:lpstr>Slide 1</vt:lpstr>
      <vt:lpstr>What is ALMA?</vt:lpstr>
      <vt:lpstr>Why is ALMA so powerful?</vt:lpstr>
      <vt:lpstr>Why is ALMA so powerful?</vt:lpstr>
      <vt:lpstr>Why is ALMA so powerful?</vt:lpstr>
      <vt:lpstr>Why is ALMA so powerful?</vt:lpstr>
      <vt:lpstr>Astronomy: The First Observations</vt:lpstr>
      <vt:lpstr>Light in the Universe</vt:lpstr>
      <vt:lpstr>Astronomy: Observation Today</vt:lpstr>
      <vt:lpstr>What can we see in the Universe today?</vt:lpstr>
      <vt:lpstr>What can ALMA see?</vt:lpstr>
      <vt:lpstr>Radioastronomy: A brief history</vt:lpstr>
      <vt:lpstr>How does an ALMA antenna work?</vt:lpstr>
      <vt:lpstr>Resolution</vt:lpstr>
      <vt:lpstr>Interferometry</vt:lpstr>
      <vt:lpstr>ALMA’s versatility</vt:lpstr>
      <vt:lpstr>ALMA’s versatility</vt:lpstr>
      <vt:lpstr>How will ALMA translate wavelengths into images?</vt:lpstr>
      <vt:lpstr>How will ALMA translate wavelengths into images?</vt:lpstr>
      <vt:lpstr>How can we observe through ALMA?</vt:lpstr>
      <vt:lpstr>How can we observe through ALMA?</vt:lpstr>
      <vt:lpstr>The History of ALMA</vt:lpstr>
      <vt:lpstr>The soul of ALMA</vt:lpstr>
      <vt:lpstr>When will ALMA be fully operational?</vt:lpstr>
      <vt:lpstr>Slide 25</vt:lpstr>
    </vt:vector>
  </TitlesOfParts>
  <Company>Observatorio ALMA</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Observatorio ALMA</dc:title>
  <dc:subject>Presentación general del Observatorio ALMA</dc:subject>
  <dc:creator>Observatorio ALMA: Alejandra Saez</dc:creator>
  <cp:keywords>Observatorio ALMA; ALMA: Presentación ppt; Descripción</cp:keywords>
  <dc:description>Presentación general del Observatorio ALMA</dc:description>
  <cp:lastModifiedBy>Alejandro Peredo</cp:lastModifiedBy>
  <cp:revision>1055</cp:revision>
  <dcterms:created xsi:type="dcterms:W3CDTF">2013-04-04T19:00:58Z</dcterms:created>
  <dcterms:modified xsi:type="dcterms:W3CDTF">2013-04-04T19:03:09Z</dcterms:modified>
  <cp:category>Presentación</cp:category>
  <cp:contentStatus>Aprobado</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gistrado por">
    <vt:lpwstr>Observatorio ALMA</vt:lpwstr>
  </property>
</Properties>
</file>