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docProps/custom.xml" ContentType="application/vnd.openxmlformats-officedocument.custom-properti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7"/>
  </p:notesMasterIdLst>
  <p:handoutMasterIdLst>
    <p:handoutMasterId r:id="rId28"/>
  </p:handoutMasterIdLst>
  <p:sldIdLst>
    <p:sldId id="256" r:id="rId2"/>
    <p:sldId id="257" r:id="rId3"/>
    <p:sldId id="285" r:id="rId4"/>
    <p:sldId id="286" r:id="rId5"/>
    <p:sldId id="287" r:id="rId6"/>
    <p:sldId id="288" r:id="rId7"/>
    <p:sldId id="260" r:id="rId8"/>
    <p:sldId id="262"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8" r:id="rId24"/>
    <p:sldId id="283" r:id="rId25"/>
    <p:sldId id="284" r:id="rId26"/>
  </p:sldIdLst>
  <p:sldSz cx="16259175" cy="9145588"/>
  <p:notesSz cx="6858000" cy="9144000"/>
  <p:defaultTextStyle>
    <a:defPPr>
      <a:defRPr lang="es-CL"/>
    </a:defPPr>
    <a:lvl1pPr marL="0" algn="l" defTabSz="1625895" rtl="0" eaLnBrk="1" latinLnBrk="0" hangingPunct="1">
      <a:defRPr sz="3200" kern="1200">
        <a:solidFill>
          <a:schemeClr val="tx1"/>
        </a:solidFill>
        <a:latin typeface="+mn-lt"/>
        <a:ea typeface="+mn-ea"/>
        <a:cs typeface="+mn-cs"/>
      </a:defRPr>
    </a:lvl1pPr>
    <a:lvl2pPr marL="812947" algn="l" defTabSz="1625895" rtl="0" eaLnBrk="1" latinLnBrk="0" hangingPunct="1">
      <a:defRPr sz="3200" kern="1200">
        <a:solidFill>
          <a:schemeClr val="tx1"/>
        </a:solidFill>
        <a:latin typeface="+mn-lt"/>
        <a:ea typeface="+mn-ea"/>
        <a:cs typeface="+mn-cs"/>
      </a:defRPr>
    </a:lvl2pPr>
    <a:lvl3pPr marL="1625895" algn="l" defTabSz="1625895" rtl="0" eaLnBrk="1" latinLnBrk="0" hangingPunct="1">
      <a:defRPr sz="3200" kern="1200">
        <a:solidFill>
          <a:schemeClr val="tx1"/>
        </a:solidFill>
        <a:latin typeface="+mn-lt"/>
        <a:ea typeface="+mn-ea"/>
        <a:cs typeface="+mn-cs"/>
      </a:defRPr>
    </a:lvl3pPr>
    <a:lvl4pPr marL="2438842" algn="l" defTabSz="1625895" rtl="0" eaLnBrk="1" latinLnBrk="0" hangingPunct="1">
      <a:defRPr sz="3200" kern="1200">
        <a:solidFill>
          <a:schemeClr val="tx1"/>
        </a:solidFill>
        <a:latin typeface="+mn-lt"/>
        <a:ea typeface="+mn-ea"/>
        <a:cs typeface="+mn-cs"/>
      </a:defRPr>
    </a:lvl4pPr>
    <a:lvl5pPr marL="3251789" algn="l" defTabSz="1625895" rtl="0" eaLnBrk="1" latinLnBrk="0" hangingPunct="1">
      <a:defRPr sz="3200" kern="1200">
        <a:solidFill>
          <a:schemeClr val="tx1"/>
        </a:solidFill>
        <a:latin typeface="+mn-lt"/>
        <a:ea typeface="+mn-ea"/>
        <a:cs typeface="+mn-cs"/>
      </a:defRPr>
    </a:lvl5pPr>
    <a:lvl6pPr marL="4064737" algn="l" defTabSz="1625895" rtl="0" eaLnBrk="1" latinLnBrk="0" hangingPunct="1">
      <a:defRPr sz="3200" kern="1200">
        <a:solidFill>
          <a:schemeClr val="tx1"/>
        </a:solidFill>
        <a:latin typeface="+mn-lt"/>
        <a:ea typeface="+mn-ea"/>
        <a:cs typeface="+mn-cs"/>
      </a:defRPr>
    </a:lvl6pPr>
    <a:lvl7pPr marL="4877684" algn="l" defTabSz="1625895" rtl="0" eaLnBrk="1" latinLnBrk="0" hangingPunct="1">
      <a:defRPr sz="3200" kern="1200">
        <a:solidFill>
          <a:schemeClr val="tx1"/>
        </a:solidFill>
        <a:latin typeface="+mn-lt"/>
        <a:ea typeface="+mn-ea"/>
        <a:cs typeface="+mn-cs"/>
      </a:defRPr>
    </a:lvl7pPr>
    <a:lvl8pPr marL="5690631" algn="l" defTabSz="1625895" rtl="0" eaLnBrk="1" latinLnBrk="0" hangingPunct="1">
      <a:defRPr sz="3200" kern="1200">
        <a:solidFill>
          <a:schemeClr val="tx1"/>
        </a:solidFill>
        <a:latin typeface="+mn-lt"/>
        <a:ea typeface="+mn-ea"/>
        <a:cs typeface="+mn-cs"/>
      </a:defRPr>
    </a:lvl8pPr>
    <a:lvl9pPr marL="6503579" algn="l" defTabSz="1625895"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CD904"/>
    </p:penClr>
  </p:showPr>
  <p:clrMru>
    <a:srgbClr val="006699"/>
    <a:srgbClr val="FFD1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3344" autoAdjust="0"/>
    <p:restoredTop sz="75143" autoAdjust="0"/>
  </p:normalViewPr>
  <p:slideViewPr>
    <p:cSldViewPr>
      <p:cViewPr>
        <p:scale>
          <a:sx n="100" d="100"/>
          <a:sy n="100" d="100"/>
        </p:scale>
        <p:origin x="944" y="-88"/>
      </p:cViewPr>
      <p:guideLst>
        <p:guide orient="horz" pos="2881"/>
        <p:guide pos="5121"/>
      </p:guideLst>
    </p:cSldViewPr>
  </p:slideViewPr>
  <p:outlineViewPr>
    <p:cViewPr>
      <p:scale>
        <a:sx n="66" d="100"/>
        <a:sy n="66" d="100"/>
      </p:scale>
      <p:origin x="96" y="208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508" y="43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22FB78-178D-4FD1-9F08-0361C55A431D}" type="datetimeFigureOut">
              <a:rPr lang="es-CL" smtClean="0"/>
              <a:pPr/>
              <a:t>5/6/13</a:t>
            </a:fld>
            <a:endParaRPr lang="es-CL"/>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0EA13A-1D41-4B11-AC47-536BD0CD96AC}" type="slidenum">
              <a:rPr lang="es-CL" smtClean="0"/>
              <a:pPr/>
              <a:t>‹#›</a:t>
            </a:fld>
            <a:endParaRPr lang="es-C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just">
              <a:spcAft>
                <a:spcPts val="600"/>
              </a:spcAft>
              <a:defRPr sz="1200">
                <a:solidFill>
                  <a:schemeClr val="tx1">
                    <a:lumMod val="85000"/>
                    <a:lumOff val="15000"/>
                  </a:schemeClr>
                </a:solidFill>
                <a:latin typeface="Arial" pitchFamily="34" charset="0"/>
                <a:cs typeface="Arial" pitchFamily="34" charset="0"/>
              </a:defRPr>
            </a:lvl1pPr>
          </a:lstStyle>
          <a:p>
            <a:r>
              <a:rPr lang="es-CL" dirty="0" smtClean="0"/>
              <a:t>Ingrese Título</a:t>
            </a:r>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spcAft>
                <a:spcPts val="600"/>
              </a:spcAft>
              <a:defRPr sz="800">
                <a:solidFill>
                  <a:schemeClr val="tx1">
                    <a:lumMod val="85000"/>
                    <a:lumOff val="15000"/>
                  </a:schemeClr>
                </a:solidFill>
                <a:latin typeface="Arial" pitchFamily="34" charset="0"/>
                <a:cs typeface="Arial" pitchFamily="34" charset="0"/>
              </a:defRPr>
            </a:lvl1pPr>
          </a:lstStyle>
          <a:p>
            <a:fld id="{902FC5FA-A7C8-41AB-92CC-CC0EF8C68528}" type="datetimeFigureOut">
              <a:rPr lang="es-CL" smtClean="0"/>
              <a:pPr/>
              <a:t>5/6/13</a:t>
            </a:fld>
            <a:endParaRPr lang="es-CL"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L" dirty="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solidFill>
                  <a:schemeClr val="tx1">
                    <a:lumMod val="85000"/>
                    <a:lumOff val="15000"/>
                  </a:schemeClr>
                </a:solidFill>
                <a:latin typeface="Arial" pitchFamily="34" charset="0"/>
                <a:cs typeface="Arial" pitchFamily="34" charset="0"/>
              </a:defRPr>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solidFill>
                  <a:schemeClr val="tx1">
                    <a:lumMod val="85000"/>
                    <a:lumOff val="15000"/>
                  </a:schemeClr>
                </a:solidFill>
                <a:latin typeface="Arial" pitchFamily="34" charset="0"/>
                <a:cs typeface="Arial" pitchFamily="34" charset="0"/>
              </a:defRPr>
            </a:lvl1pPr>
          </a:lstStyle>
          <a:p>
            <a:fld id="{663B3B5C-C8FF-4C72-BBCD-C11E1533B68F}" type="slidenum">
              <a:rPr lang="es-CL" smtClean="0"/>
              <a:pPr/>
              <a:t>‹#›</a:t>
            </a:fld>
            <a:endParaRPr lang="es-CL"/>
          </a:p>
        </p:txBody>
      </p:sp>
    </p:spTree>
  </p:cSld>
  <p:clrMap bg1="lt1" tx1="dk1" bg2="lt2" tx2="dk2" accent1="accent1" accent2="accent2" accent3="accent3" accent4="accent4" accent5="accent5" accent6="accent6" hlink="hlink" folHlink="folHlink"/>
  <p:notesStyle>
    <a:lvl1pPr marL="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1pPr>
    <a:lvl2pPr marL="17780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2pPr>
    <a:lvl3pPr marL="3619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3pPr>
    <a:lvl4pPr marL="5397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4pPr>
    <a:lvl5pPr marL="806450" indent="0" algn="just" defTabSz="914400" rtl="0" eaLnBrk="1" latinLnBrk="0" hangingPunct="1">
      <a:spcAft>
        <a:spcPts val="600"/>
      </a:spcAft>
      <a:defRPr sz="1200" kern="1200">
        <a:solidFill>
          <a:schemeClr val="tx1">
            <a:lumMod val="85000"/>
            <a:lumOff val="15000"/>
          </a:schemeClr>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image" Target="../media/image3.png"/></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image" Target="../media/image3.png"/></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image" Target="../media/image3.png"/></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image" Target="../media/image3.png"/></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3.png"/></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image" Target="../media/image3.png"/></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a:t>
            </a:fld>
            <a:endParaRPr lang="es-C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El desarrollo tecnológico actual ha permitido a los científicos </a:t>
            </a:r>
            <a:r>
              <a:rPr lang="es-CL" b="1" dirty="0" smtClean="0"/>
              <a:t>diseñar sensores especiales para captar un mayor rango de longitudes de onda</a:t>
            </a:r>
            <a:r>
              <a:rPr lang="es-CL" dirty="0" smtClean="0"/>
              <a:t>.</a:t>
            </a:r>
          </a:p>
          <a:p>
            <a:endParaRPr lang="es-CL" dirty="0" smtClean="0"/>
          </a:p>
          <a:p>
            <a:pPr>
              <a:buBlip>
                <a:blip r:embed="rId3"/>
              </a:buBlip>
            </a:pPr>
            <a:r>
              <a:rPr lang="es-CL" dirty="0" smtClean="0"/>
              <a:t>Los telescopios ópticos, que observan el brillo de las estrellas y la emisión de gas caliente.</a:t>
            </a:r>
          </a:p>
          <a:p>
            <a:pPr>
              <a:buBlip>
                <a:blip r:embed="rId3"/>
              </a:buBlip>
            </a:pPr>
            <a:r>
              <a:rPr lang="es-CL" dirty="0" smtClean="0"/>
              <a:t>Los observatorios de luz ultravioleta y rayos x, que observan cúmulos de gas muy caliente y emisiones ultra energéticas.</a:t>
            </a:r>
          </a:p>
          <a:p>
            <a:pPr>
              <a:buBlip>
                <a:blip r:embed="rId3"/>
              </a:buBlip>
            </a:pPr>
            <a:r>
              <a:rPr lang="es-CL" dirty="0" smtClean="0"/>
              <a:t>Los observatorios de luz Infrarroja, que observan emisión de polvo tibio y caliente.</a:t>
            </a:r>
          </a:p>
          <a:p>
            <a:pPr>
              <a:buBlip>
                <a:blip r:embed="rId3"/>
              </a:buBlip>
            </a:pPr>
            <a:r>
              <a:rPr lang="es-CL" dirty="0" smtClean="0"/>
              <a:t>Los radio telescopios, que captan las emisiones de radio de la materia tibia y fría en el Universo.</a:t>
            </a:r>
          </a:p>
          <a:p>
            <a:endParaRPr lang="es-CL" dirty="0" smtClean="0"/>
          </a:p>
          <a:p>
            <a:r>
              <a:rPr lang="es-CL" dirty="0" smtClean="0"/>
              <a:t>ALMA observa longitudes de onda de radio milimétricas y </a:t>
            </a:r>
            <a:r>
              <a:rPr lang="es-CL" dirty="0" err="1" smtClean="0"/>
              <a:t>submilimétricas</a:t>
            </a:r>
            <a:r>
              <a:rPr lang="es-CL" dirty="0" smtClean="0"/>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10</a:t>
            </a:fld>
            <a:endParaRPr lang="es-C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Al observar longitudes de onda milimétricas ALMA  puede ver el llamado “</a:t>
            </a:r>
            <a:r>
              <a:rPr lang="es-CL" b="1" i="1" dirty="0" smtClean="0"/>
              <a:t>Universo frío</a:t>
            </a:r>
            <a:r>
              <a:rPr lang="es-CL" dirty="0" smtClean="0"/>
              <a:t>” donde comienzan a formarse los planetas y las galaxias.</a:t>
            </a:r>
          </a:p>
          <a:p>
            <a:pPr lvl="0">
              <a:defRPr/>
            </a:pPr>
            <a:r>
              <a:rPr lang="es-CL" dirty="0" smtClean="0"/>
              <a:t>ALMA tiene una habilidad sin precedentes para descubrir, por ejemplo, la </a:t>
            </a:r>
            <a:r>
              <a:rPr lang="es-CL" b="1" dirty="0" smtClean="0"/>
              <a:t>presencia y distribución de moléculas </a:t>
            </a:r>
            <a:r>
              <a:rPr lang="es-CL" dirty="0" smtClean="0"/>
              <a:t>en el espacio, así como también puede observar con gran resolución las </a:t>
            </a:r>
            <a:r>
              <a:rPr lang="es-CL" b="1" dirty="0" smtClean="0"/>
              <a:t>masas de gas tibio y frío alrededor de los planetas en formación (protoplanetas)</a:t>
            </a:r>
            <a:r>
              <a:rPr lang="es-CL" dirty="0" smtClean="0"/>
              <a:t>.</a:t>
            </a:r>
          </a:p>
          <a:p>
            <a:pPr lvl="0"/>
            <a:r>
              <a:rPr lang="es-CL" dirty="0" smtClean="0"/>
              <a:t>Gracias a que ve lo “</a:t>
            </a:r>
            <a:r>
              <a:rPr lang="es-CL" i="1" dirty="0" smtClean="0"/>
              <a:t>invisible</a:t>
            </a:r>
            <a:r>
              <a:rPr lang="es-CL" dirty="0" smtClean="0"/>
              <a:t>” </a:t>
            </a:r>
            <a:r>
              <a:rPr lang="es-CL" b="1" dirty="0" smtClean="0"/>
              <a:t>ALMA puede observar en detalle a nuestro Sol </a:t>
            </a:r>
            <a:r>
              <a:rPr lang="es-CL" dirty="0" smtClean="0"/>
              <a:t>y a nuestro sistema solar, capturando la luz que emiten las partículas y no la luz que reflejan.</a:t>
            </a:r>
          </a:p>
          <a:p>
            <a:pPr lvl="0"/>
            <a:r>
              <a:rPr lang="es-CL" b="0" dirty="0" smtClean="0"/>
              <a:t>Así </a:t>
            </a:r>
            <a:r>
              <a:rPr lang="es-CL" b="1" dirty="0" smtClean="0"/>
              <a:t>ALMA abre millones de posibilidades para la investigación científica</a:t>
            </a:r>
            <a:r>
              <a:rPr lang="es-CL" dirty="0" smtClean="0"/>
              <a:t>, desde el descubrimiento de nuevas moléculas interestelares hasta los misterios del origen del Universo.</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11</a:t>
            </a:fld>
            <a:endParaRPr lang="es-CL"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A partir del desarrollo de la radio, en 1933 el ingeniero de radio estadounidense </a:t>
            </a:r>
            <a:r>
              <a:rPr lang="es-CL" b="1" dirty="0" smtClean="0"/>
              <a:t>Karl </a:t>
            </a:r>
            <a:r>
              <a:rPr lang="es-CL" b="1" dirty="0" err="1" smtClean="0"/>
              <a:t>Guthe</a:t>
            </a:r>
            <a:r>
              <a:rPr lang="es-CL" b="1" dirty="0" smtClean="0"/>
              <a:t> </a:t>
            </a:r>
            <a:r>
              <a:rPr lang="es-CL" b="1" dirty="0" err="1" smtClean="0"/>
              <a:t>Jansky</a:t>
            </a:r>
            <a:r>
              <a:rPr lang="es-CL" b="1" dirty="0" smtClean="0"/>
              <a:t> registró y demostró que era posible captar algunas bandas de radiación electromagnética provenientes del Universo</a:t>
            </a:r>
            <a:r>
              <a:rPr lang="es-CL" dirty="0" smtClean="0"/>
              <a:t> a través de antenas similares a las que se usaban en las transmisiones radiales.</a:t>
            </a:r>
          </a:p>
          <a:p>
            <a:pPr>
              <a:spcAft>
                <a:spcPts val="1067"/>
              </a:spcAft>
            </a:pPr>
            <a:r>
              <a:rPr lang="es-CL" dirty="0" smtClean="0"/>
              <a:t>Más tarde, en 1937, el ingeniero estadounidense </a:t>
            </a:r>
            <a:r>
              <a:rPr lang="es-CL" b="1" dirty="0" err="1" smtClean="0"/>
              <a:t>Grote</a:t>
            </a:r>
            <a:r>
              <a:rPr lang="es-CL" b="1" dirty="0" smtClean="0"/>
              <a:t> </a:t>
            </a:r>
            <a:r>
              <a:rPr lang="es-CL" b="1" dirty="0" err="1" smtClean="0"/>
              <a:t>Reber</a:t>
            </a:r>
            <a:r>
              <a:rPr lang="es-CL" b="1" dirty="0" smtClean="0"/>
              <a:t> </a:t>
            </a:r>
            <a:r>
              <a:rPr lang="es-CL" dirty="0" smtClean="0"/>
              <a:t>construyó el </a:t>
            </a:r>
            <a:r>
              <a:rPr lang="es-CL" b="1" dirty="0" smtClean="0"/>
              <a:t>primer radiotelescopio con forma de antena parabólica </a:t>
            </a:r>
            <a:r>
              <a:rPr lang="es-CL" dirty="0" smtClean="0"/>
              <a:t>con el fin de capturar y registrar ondas de radio provenientes del Universo.</a:t>
            </a:r>
          </a:p>
          <a:p>
            <a:pPr>
              <a:spcAft>
                <a:spcPts val="1067"/>
              </a:spcAft>
            </a:pPr>
            <a:r>
              <a:rPr lang="es-CL" dirty="0" smtClean="0"/>
              <a:t>En </a:t>
            </a:r>
            <a:r>
              <a:rPr lang="es-CL" b="1" dirty="0" smtClean="0"/>
              <a:t>1938 </a:t>
            </a:r>
            <a:r>
              <a:rPr lang="es-CL" b="1" dirty="0" err="1" smtClean="0"/>
              <a:t>Reber</a:t>
            </a:r>
            <a:r>
              <a:rPr lang="es-CL" b="1" dirty="0" smtClean="0"/>
              <a:t> pudo detectar emisiones de ondas de radio desde la Vía Láctea</a:t>
            </a:r>
            <a:r>
              <a:rPr lang="es-CL" dirty="0" smtClean="0"/>
              <a:t>.</a:t>
            </a:r>
          </a:p>
          <a:p>
            <a:pPr marL="0" marR="0" indent="0" algn="just" defTabSz="914400" rtl="0" eaLnBrk="1" fontAlgn="auto" latinLnBrk="0" hangingPunct="1">
              <a:lnSpc>
                <a:spcPct val="100000"/>
              </a:lnSpc>
              <a:spcBef>
                <a:spcPts val="0"/>
              </a:spcBef>
              <a:spcAft>
                <a:spcPts val="600"/>
              </a:spcAft>
              <a:buClrTx/>
              <a:buSzTx/>
              <a:buFontTx/>
              <a:buNone/>
              <a:tabLst/>
              <a:defRPr/>
            </a:pPr>
            <a:endParaRPr lang="es-CL" b="1" dirty="0" smtClean="0">
              <a:solidFill>
                <a:srgbClr val="006699"/>
              </a:solidFill>
            </a:endParaRPr>
          </a:p>
          <a:p>
            <a:pPr marL="0" marR="0" indent="0" algn="just" defTabSz="914400" rtl="0" eaLnBrk="1" fontAlgn="auto" latinLnBrk="0" hangingPunct="1">
              <a:lnSpc>
                <a:spcPct val="100000"/>
              </a:lnSpc>
              <a:spcBef>
                <a:spcPts val="0"/>
              </a:spcBef>
              <a:spcAft>
                <a:spcPts val="600"/>
              </a:spcAft>
              <a:buClrTx/>
              <a:buSzTx/>
              <a:buFontTx/>
              <a:buNone/>
              <a:tabLst/>
              <a:defRPr/>
            </a:pPr>
            <a:r>
              <a:rPr lang="es-CL" b="1" dirty="0" smtClean="0">
                <a:solidFill>
                  <a:srgbClr val="006699"/>
                </a:solidFill>
              </a:rPr>
              <a:t>DATO: La antena</a:t>
            </a:r>
            <a:r>
              <a:rPr lang="es-CL" b="1" baseline="0" dirty="0" smtClean="0">
                <a:solidFill>
                  <a:srgbClr val="006699"/>
                </a:solidFill>
              </a:rPr>
              <a:t> de </a:t>
            </a:r>
            <a:r>
              <a:rPr lang="es-CL" b="1" baseline="0" dirty="0" err="1" smtClean="0">
                <a:solidFill>
                  <a:srgbClr val="006699"/>
                </a:solidFill>
              </a:rPr>
              <a:t>Reber</a:t>
            </a:r>
            <a:r>
              <a:rPr lang="es-CL" b="1" baseline="0" dirty="0" smtClean="0">
                <a:solidFill>
                  <a:srgbClr val="006699"/>
                </a:solidFill>
              </a:rPr>
              <a:t> </a:t>
            </a:r>
            <a:r>
              <a:rPr lang="es-CL" b="1" dirty="0" smtClean="0">
                <a:solidFill>
                  <a:srgbClr val="006699"/>
                </a:solidFill>
              </a:rPr>
              <a:t>medía 9,5 metros de diámetro, el punto focal se encontraba a 6 metros sobre el disco y contaba con un receptor de radio que permitía amplificar y grabar las señales captadas.</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12</a:t>
            </a:fld>
            <a:endParaRPr lang="es-CL"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CL" dirty="0" smtClean="0"/>
              <a:t>Normalmente las antenas que se utilizan en radioastronomía tienen una superficie reflectante en forma de parábola.</a:t>
            </a:r>
          </a:p>
          <a:p>
            <a:pPr lvl="0">
              <a:defRPr/>
            </a:pPr>
            <a:r>
              <a:rPr lang="es-CL" dirty="0" smtClean="0"/>
              <a:t>Por sus características geométricas, una </a:t>
            </a:r>
            <a:r>
              <a:rPr lang="es-CL" b="1" dirty="0" smtClean="0"/>
              <a:t>parábola permite recolectar eficazmente las señales que llegan hasta la superficie y concentrarlas en un sólo punto llamado “</a:t>
            </a:r>
            <a:r>
              <a:rPr lang="es-CL" b="1" i="1" dirty="0" smtClean="0"/>
              <a:t>punto focal</a:t>
            </a:r>
            <a:r>
              <a:rPr lang="es-CL" b="1" dirty="0" smtClean="0"/>
              <a:t>”</a:t>
            </a:r>
            <a:r>
              <a:rPr lang="es-CL" dirty="0" smtClean="0"/>
              <a:t>.</a:t>
            </a:r>
          </a:p>
          <a:p>
            <a:pPr lvl="0">
              <a:defRPr/>
            </a:pPr>
            <a:r>
              <a:rPr lang="es-CL" dirty="0" smtClean="0"/>
              <a:t>Las longitudes de onda concentradas en el punto focal son canalizadas hasta los </a:t>
            </a:r>
            <a:r>
              <a:rPr lang="es-CL" b="1" dirty="0" smtClean="0"/>
              <a:t>receptores de banda</a:t>
            </a:r>
            <a:r>
              <a:rPr lang="es-CL" dirty="0" smtClean="0"/>
              <a:t>, ubicados detrás de las antenas, en el llamado </a:t>
            </a:r>
            <a:r>
              <a:rPr lang="es-CL" i="1" dirty="0" smtClean="0"/>
              <a:t>Front </a:t>
            </a:r>
            <a:r>
              <a:rPr lang="es-CL" i="1" dirty="0" err="1" smtClean="0"/>
              <a:t>End</a:t>
            </a:r>
            <a:r>
              <a:rPr lang="es-CL" dirty="0" smtClean="0"/>
              <a:t>, donde las señales se amplifican y digitalizan para poder ser procesadas.</a:t>
            </a:r>
          </a:p>
          <a:p>
            <a:pPr lvl="0">
              <a:defRPr/>
            </a:pPr>
            <a:endParaRPr lang="es-CL" dirty="0" smtClean="0"/>
          </a:p>
          <a:p>
            <a:r>
              <a:rPr lang="es-CL" b="1" dirty="0" smtClean="0">
                <a:solidFill>
                  <a:srgbClr val="0070C0"/>
                </a:solidFill>
              </a:rPr>
              <a:t>DATO: Las principales partes de una antena son:</a:t>
            </a:r>
          </a:p>
          <a:p>
            <a:endParaRPr lang="es-CL" b="1" dirty="0" smtClean="0">
              <a:solidFill>
                <a:srgbClr val="0070C0"/>
              </a:solidFill>
            </a:endParaRPr>
          </a:p>
          <a:p>
            <a:pPr>
              <a:buBlip>
                <a:blip r:embed="rId3"/>
              </a:buBlip>
            </a:pPr>
            <a:r>
              <a:rPr lang="es-CL" b="1" dirty="0" smtClean="0">
                <a:solidFill>
                  <a:srgbClr val="0070C0"/>
                </a:solidFill>
              </a:rPr>
              <a:t>Una superficie o disco en forma de parábola compuesta por paneles metálicos sensibles a las longitudes de onda de radio.</a:t>
            </a:r>
          </a:p>
          <a:p>
            <a:pPr>
              <a:buBlip>
                <a:blip r:embed="rId3"/>
              </a:buBlip>
            </a:pPr>
            <a:r>
              <a:rPr lang="es-CL" b="1" dirty="0" smtClean="0">
                <a:solidFill>
                  <a:srgbClr val="0070C0"/>
                </a:solidFill>
              </a:rPr>
              <a:t>Un punto focal donde se concentran las señales astronómicas colectadas.</a:t>
            </a:r>
          </a:p>
          <a:p>
            <a:pPr>
              <a:buBlip>
                <a:blip r:embed="rId3"/>
              </a:buBlip>
            </a:pPr>
            <a:r>
              <a:rPr lang="es-CL" b="1" dirty="0" smtClean="0">
                <a:solidFill>
                  <a:srgbClr val="0070C0"/>
                </a:solidFill>
              </a:rPr>
              <a:t>Receptores de banda diseñados especialmente para capturar, amplificar y transformar en señales eléctricas las débiles longitudes de ondas colectadas.</a:t>
            </a:r>
          </a:p>
          <a:p>
            <a:endParaRPr lang="es-CL" b="1" dirty="0" smtClean="0">
              <a:solidFill>
                <a:srgbClr val="0070C0"/>
              </a:solidFill>
            </a:endParaRPr>
          </a:p>
          <a:p>
            <a:r>
              <a:rPr lang="es-CL" b="1" dirty="0" smtClean="0">
                <a:solidFill>
                  <a:srgbClr val="0070C0"/>
                </a:solidFill>
              </a:rPr>
              <a:t>Estos receptores permiten acceder a una mayor porción del espectro electromagnético gracias a que presentan un ancho de banda sin precedentes. Funcionan a temperaturas cercanas al cero absoluto, es decir -273 grados Celsius, donde la actividad molecular y atómica es casi nula. Esto permite disminuir al máximo el nivel de ruido o interferencia, logrando que la superconducción funcione de manera óptima.</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13</a:t>
            </a:fld>
            <a:endParaRPr lang="es-CL"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La habilidad de un telescopio para observar detalles depende de dos cosas:</a:t>
            </a:r>
          </a:p>
          <a:p>
            <a:endParaRPr lang="es-CL" dirty="0" smtClean="0"/>
          </a:p>
          <a:p>
            <a:pPr marL="406474" indent="-406474">
              <a:buBlip>
                <a:blip r:embed="rId3"/>
              </a:buBlip>
            </a:pPr>
            <a:r>
              <a:rPr lang="es-CL" dirty="0" smtClean="0"/>
              <a:t>El </a:t>
            </a:r>
            <a:r>
              <a:rPr lang="es-CL" b="1" dirty="0" smtClean="0"/>
              <a:t>diámetro de la superficie </a:t>
            </a:r>
            <a:r>
              <a:rPr lang="es-CL" dirty="0" smtClean="0"/>
              <a:t>colectora.</a:t>
            </a:r>
          </a:p>
          <a:p>
            <a:pPr marL="406474" indent="-406474">
              <a:buBlip>
                <a:blip r:embed="rId3"/>
              </a:buBlip>
            </a:pPr>
            <a:r>
              <a:rPr lang="es-CL" dirty="0" smtClean="0"/>
              <a:t>El color o </a:t>
            </a:r>
            <a:r>
              <a:rPr lang="es-CL" b="1" dirty="0" smtClean="0"/>
              <a:t>longitud de onda</a:t>
            </a:r>
            <a:r>
              <a:rPr lang="es-CL" dirty="0" smtClean="0"/>
              <a:t> de la luz que observa.</a:t>
            </a:r>
          </a:p>
          <a:p>
            <a:pPr lvl="0">
              <a:defRPr/>
            </a:pPr>
            <a:endParaRPr lang="es-CL" sz="1200" dirty="0" smtClean="0"/>
          </a:p>
          <a:p>
            <a:pPr lvl="0">
              <a:defRPr/>
            </a:pPr>
            <a:r>
              <a:rPr lang="es-CL" sz="1200" dirty="0" smtClean="0"/>
              <a:t>Mientras </a:t>
            </a:r>
            <a:r>
              <a:rPr lang="es-CL" sz="1200" b="1" dirty="0" smtClean="0"/>
              <a:t>más larga es la longitud de onda</a:t>
            </a:r>
            <a:r>
              <a:rPr lang="es-CL" sz="1200" dirty="0" smtClean="0"/>
              <a:t> que se quiere detectar, </a:t>
            </a:r>
            <a:r>
              <a:rPr lang="es-CL" sz="1200" b="1" dirty="0" smtClean="0"/>
              <a:t>mayor debe ser el diámetro del telescopio</a:t>
            </a:r>
            <a:r>
              <a:rPr lang="es-CL" sz="1200" dirty="0" smtClean="0"/>
              <a:t>.</a:t>
            </a:r>
          </a:p>
          <a:p>
            <a:pPr lvl="0">
              <a:defRPr/>
            </a:pPr>
            <a:r>
              <a:rPr lang="es-CL" sz="1200" dirty="0" smtClean="0"/>
              <a:t>Para observar con la nitidez del ojo humano, un radiotelescopio como ALMA debe ser, al menos, </a:t>
            </a:r>
            <a:r>
              <a:rPr lang="es-CL" sz="1200" b="1" dirty="0" smtClean="0"/>
              <a:t>500 veces más ancho que el ojo humano</a:t>
            </a:r>
            <a:r>
              <a:rPr lang="es-CL" sz="1200" dirty="0" smtClean="0"/>
              <a:t>.</a:t>
            </a:r>
          </a:p>
          <a:p>
            <a:pPr lvl="0">
              <a:defRPr/>
            </a:pPr>
            <a:r>
              <a:rPr lang="es-CL" sz="1200" dirty="0" smtClean="0"/>
              <a:t>Sin embargo, la construcción de una sola antena con un diámetro gigante es imposible. La comunidad científica encontró la solución en la técnica de la </a:t>
            </a:r>
            <a:r>
              <a:rPr lang="es-CL" sz="1200" b="1" dirty="0" smtClean="0"/>
              <a:t>Interferometría</a:t>
            </a:r>
            <a:r>
              <a:rPr lang="es-CL" sz="1200" dirty="0" smtClean="0"/>
              <a:t>.</a:t>
            </a:r>
          </a:p>
          <a:p>
            <a:endParaRPr lang="es-CL" b="1" i="1" dirty="0" smtClean="0">
              <a:solidFill>
                <a:srgbClr val="006699"/>
              </a:solidFill>
            </a:endParaRPr>
          </a:p>
          <a:p>
            <a:r>
              <a:rPr lang="es-CL" b="1" i="1" dirty="0" smtClean="0">
                <a:solidFill>
                  <a:srgbClr val="006699"/>
                </a:solidFill>
              </a:rPr>
              <a:t>DATO: El Green Bank Telescope -GBT- cuyo diámetro es de 100 mt es el telescopio y la estructura móvil más grande que existe en la actualidad. Es operado por la NRAO y está ubicado en West Virginia  E.E.U.U.</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14</a:t>
            </a:fld>
            <a:endParaRPr lang="es-CL"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La </a:t>
            </a:r>
            <a:r>
              <a:rPr lang="es-CL" b="1" dirty="0" smtClean="0"/>
              <a:t>superficie de una antena está formada por varios paneles</a:t>
            </a:r>
            <a:r>
              <a:rPr lang="es-CL" dirty="0" smtClean="0"/>
              <a:t>, pero si alguno de ellos faltara, la antena aún funcionaría.</a:t>
            </a:r>
          </a:p>
          <a:p>
            <a:pPr lvl="0">
              <a:defRPr/>
            </a:pPr>
            <a:r>
              <a:rPr lang="es-CL" dirty="0" smtClean="0"/>
              <a:t>Es posible </a:t>
            </a:r>
            <a:r>
              <a:rPr lang="es-CL" b="1" dirty="0" smtClean="0"/>
              <a:t>definir un diámetro en una gran superficie </a:t>
            </a:r>
            <a:r>
              <a:rPr lang="es-CL" dirty="0" smtClean="0"/>
              <a:t>y poner varias antenas en su interior, como si cada una de ellas fuera un panel de esta “</a:t>
            </a:r>
            <a:r>
              <a:rPr lang="es-CL" b="1" i="1" dirty="0" smtClean="0"/>
              <a:t>antena virtual</a:t>
            </a:r>
            <a:r>
              <a:rPr lang="es-CL" dirty="0" smtClean="0"/>
              <a:t>”.</a:t>
            </a:r>
          </a:p>
          <a:p>
            <a:pPr lvl="0">
              <a:defRPr/>
            </a:pPr>
            <a:r>
              <a:rPr lang="es-CL" dirty="0" smtClean="0"/>
              <a:t>Si </a:t>
            </a:r>
            <a:r>
              <a:rPr lang="es-CL" b="1" dirty="0" smtClean="0"/>
              <a:t>el conjunto de antenas se sincroniza </a:t>
            </a:r>
            <a:r>
              <a:rPr lang="es-CL" dirty="0" smtClean="0"/>
              <a:t>para mirar el mismo objeto y luego las señales colectadas por cada una son llevadas, al mismo tiempo, hacia un </a:t>
            </a:r>
            <a:r>
              <a:rPr lang="es-CL" i="1" dirty="0" smtClean="0"/>
              <a:t>plano focal</a:t>
            </a:r>
            <a:r>
              <a:rPr lang="es-CL" dirty="0" smtClean="0"/>
              <a:t>, se </a:t>
            </a:r>
            <a:r>
              <a:rPr lang="es-CL" b="1" dirty="0" smtClean="0"/>
              <a:t>obtendrá una imagen cuya resolución será equivalente a la que obtendría una sola antena del diámetro </a:t>
            </a:r>
            <a:r>
              <a:rPr lang="es-CL" dirty="0" smtClean="0"/>
              <a:t>total del conjunto de antenas.</a:t>
            </a:r>
          </a:p>
          <a:p>
            <a:pPr lvl="0">
              <a:defRPr/>
            </a:pPr>
            <a:r>
              <a:rPr lang="es-CL" dirty="0" smtClean="0"/>
              <a:t>Las </a:t>
            </a:r>
            <a:r>
              <a:rPr lang="es-CL" b="1" dirty="0" smtClean="0"/>
              <a:t>66 antenas de ALMA</a:t>
            </a:r>
            <a:r>
              <a:rPr lang="es-CL" dirty="0" smtClean="0"/>
              <a:t>, distribuidas en el llano de Chajnantor, formarán un radio interferómetro con un </a:t>
            </a:r>
            <a:r>
              <a:rPr lang="es-CL" b="1" dirty="0" smtClean="0"/>
              <a:t>diámetro máximo de hasta 16 kilómetros</a:t>
            </a:r>
            <a:r>
              <a:rPr lang="es-CL" dirty="0" smtClean="0"/>
              <a:t>.</a:t>
            </a:r>
          </a:p>
          <a:p>
            <a:endParaRPr lang="es-CL" dirty="0" smtClean="0"/>
          </a:p>
          <a:p>
            <a:r>
              <a:rPr lang="es-CL" b="1" dirty="0" smtClean="0">
                <a:solidFill>
                  <a:srgbClr val="006699"/>
                </a:solidFill>
              </a:rPr>
              <a:t>DATO: En su conjunto, cuando todas las antenas estén funcionando en forma sincronizada, ALMA será capaz de obtener detalles con una resolución diez veces mayor que el Telescopio Espacial Hubble.</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15</a:t>
            </a:fld>
            <a:endParaRPr lang="es-CL"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CL" dirty="0" smtClean="0"/>
              <a:t>La técnica de la </a:t>
            </a:r>
            <a:r>
              <a:rPr lang="es-CL" b="1" dirty="0" smtClean="0"/>
              <a:t>Interferometría,</a:t>
            </a:r>
            <a:r>
              <a:rPr lang="es-CL" dirty="0" smtClean="0"/>
              <a:t> inventada por el astrónomo británico Martin </a:t>
            </a:r>
            <a:r>
              <a:rPr lang="es-CL" dirty="0" err="1" smtClean="0"/>
              <a:t>Ryle</a:t>
            </a:r>
            <a:r>
              <a:rPr lang="es-CL" dirty="0" smtClean="0"/>
              <a:t> en la década del 50, no sólo permite obtener un diámetro mayor, sino que permite </a:t>
            </a:r>
            <a:r>
              <a:rPr lang="es-CL" b="1" dirty="0" smtClean="0"/>
              <a:t>redistribuir las antenas en la superficie dependiendo de la resolución necesaria</a:t>
            </a:r>
            <a:r>
              <a:rPr lang="es-CL" dirty="0" smtClean="0"/>
              <a:t> para cada observación.</a:t>
            </a:r>
          </a:p>
          <a:p>
            <a:endParaRPr lang="es-CL" dirty="0" smtClean="0"/>
          </a:p>
          <a:p>
            <a:pPr>
              <a:buBlip>
                <a:blip r:embed="rId3"/>
              </a:buBlip>
            </a:pPr>
            <a:r>
              <a:rPr lang="es-CL" dirty="0" smtClean="0"/>
              <a:t>A </a:t>
            </a:r>
            <a:r>
              <a:rPr lang="es-CL" b="1" dirty="0" smtClean="0"/>
              <a:t>mayor necesidad de detalles</a:t>
            </a:r>
            <a:r>
              <a:rPr lang="es-CL" dirty="0" smtClean="0"/>
              <a:t>, las antenas se distribuirán en el </a:t>
            </a:r>
            <a:r>
              <a:rPr lang="es-CL" b="1" dirty="0" smtClean="0"/>
              <a:t>diámetro máximo</a:t>
            </a:r>
            <a:r>
              <a:rPr lang="es-CL" b="0" baseline="0" dirty="0" smtClean="0"/>
              <a:t> para obtener mayor resolución.</a:t>
            </a:r>
            <a:endParaRPr lang="es-CL" dirty="0" smtClean="0"/>
          </a:p>
          <a:p>
            <a:pPr>
              <a:buBlip>
                <a:blip r:embed="rId3"/>
              </a:buBlip>
            </a:pPr>
            <a:r>
              <a:rPr lang="es-CL" dirty="0" smtClean="0"/>
              <a:t>A </a:t>
            </a:r>
            <a:r>
              <a:rPr lang="es-CL" b="1" dirty="0" smtClean="0"/>
              <a:t>mayor necesidad de amplitud </a:t>
            </a:r>
            <a:r>
              <a:rPr lang="es-CL" dirty="0" smtClean="0"/>
              <a:t>las antenas se agruparán en </a:t>
            </a:r>
            <a:r>
              <a:rPr lang="es-CL" b="1" dirty="0" smtClean="0"/>
              <a:t>diámetros más pequeños para dar cobertura a porciones más grandes del cielo.</a:t>
            </a:r>
            <a:endParaRPr lang="es-CL" dirty="0" smtClean="0"/>
          </a:p>
          <a:p>
            <a:endParaRPr lang="es-CL" dirty="0" smtClean="0"/>
          </a:p>
          <a:p>
            <a:r>
              <a:rPr lang="es-CL" dirty="0" smtClean="0"/>
              <a:t>ALMA cuenta con </a:t>
            </a:r>
            <a:r>
              <a:rPr lang="es-CL" b="1" dirty="0" smtClean="0"/>
              <a:t>dos transportadores </a:t>
            </a:r>
            <a:r>
              <a:rPr lang="es-CL" dirty="0" smtClean="0"/>
              <a:t>que le permiten </a:t>
            </a:r>
            <a:r>
              <a:rPr lang="es-CL" b="1" dirty="0" smtClean="0"/>
              <a:t>mover las antenas</a:t>
            </a:r>
            <a:r>
              <a:rPr lang="es-CL" dirty="0" smtClean="0"/>
              <a:t> según el diámetro que se necesite para cada observación.</a:t>
            </a:r>
          </a:p>
          <a:p>
            <a:endParaRPr lang="es-CL" b="1" dirty="0" smtClean="0">
              <a:solidFill>
                <a:srgbClr val="006699"/>
              </a:solidFill>
            </a:endParaRPr>
          </a:p>
          <a:p>
            <a:r>
              <a:rPr lang="es-CL" b="1" dirty="0" smtClean="0">
                <a:solidFill>
                  <a:srgbClr val="006699"/>
                </a:solidFill>
              </a:rPr>
              <a:t>DATO: Junto al radioastrónomo británico Antony Hewish, Martin Ryle obtuvo el Premio Nobel de Física en 1974 gracias al desarrollo de la técnica de “</a:t>
            </a:r>
            <a:r>
              <a:rPr lang="es-CL" b="1" i="1" dirty="0" smtClean="0">
                <a:solidFill>
                  <a:srgbClr val="006699"/>
                </a:solidFill>
              </a:rPr>
              <a:t>Síntesis de Apertura</a:t>
            </a:r>
            <a:r>
              <a:rPr lang="es-CL" b="1" dirty="0" smtClean="0">
                <a:solidFill>
                  <a:srgbClr val="006699"/>
                </a:solidFill>
              </a:rPr>
              <a:t>” y su papel en el descubrimiento del primer pulsar.</a:t>
            </a:r>
          </a:p>
          <a:p>
            <a:r>
              <a:rPr lang="es-CL" b="1" dirty="0" smtClean="0">
                <a:solidFill>
                  <a:srgbClr val="006699"/>
                </a:solidFill>
              </a:rPr>
              <a:t>La Síntesis de Apertura es un tipo de Interferometría que, además de crear un telescopio virtual en una superficie con varios telescopios más pequeños, utiliza la rotación de la Tierra para aumentar la cantidad de ángulos de observación en un lapso de tiempo determinado.</a:t>
            </a: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16</a:t>
            </a:fld>
            <a:endParaRPr lang="es-CL"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Los dos transportadores </a:t>
            </a:r>
            <a:r>
              <a:rPr lang="es-CL" b="1" dirty="0" smtClean="0"/>
              <a:t>Otto</a:t>
            </a:r>
            <a:r>
              <a:rPr lang="es-CL" dirty="0" smtClean="0"/>
              <a:t> y </a:t>
            </a:r>
            <a:r>
              <a:rPr lang="es-CL" b="1" dirty="0" err="1" smtClean="0"/>
              <a:t>Lore</a:t>
            </a:r>
            <a:r>
              <a:rPr lang="es-CL" dirty="0" smtClean="0"/>
              <a:t> fueron diseñados especialmente para mover las pesadas antenas.</a:t>
            </a:r>
          </a:p>
          <a:p>
            <a:r>
              <a:rPr lang="es-CL" dirty="0" smtClean="0"/>
              <a:t>Con sus </a:t>
            </a:r>
            <a:r>
              <a:rPr lang="es-CL" b="1" dirty="0" smtClean="0"/>
              <a:t>54 antenas mayores y sus 12 antenas menores</a:t>
            </a:r>
            <a:r>
              <a:rPr lang="es-CL" dirty="0" smtClean="0"/>
              <a:t>, de 12 y 7 metros de diámetro respectivamente, el conjunto de antenas de </a:t>
            </a:r>
            <a:r>
              <a:rPr lang="es-CL" b="1" dirty="0" smtClean="0"/>
              <a:t>ALMA se podrá configurar según los requerimientos de la comunidad científica</a:t>
            </a:r>
            <a:r>
              <a:rPr lang="es-CL" dirty="0" smtClean="0"/>
              <a:t>.</a:t>
            </a:r>
          </a:p>
          <a:p>
            <a:pPr lvl="0"/>
            <a:r>
              <a:rPr lang="es-CL" dirty="0" smtClean="0"/>
              <a:t>Cuando se necesite, por ejemplo, observar grandes zonas del Universo se utilizará el </a:t>
            </a:r>
            <a:r>
              <a:rPr lang="es-CL" b="1" dirty="0" smtClean="0"/>
              <a:t>Conjunto Compacto de Atacama </a:t>
            </a:r>
            <a:r>
              <a:rPr lang="es-CL" dirty="0" smtClean="0"/>
              <a:t>-</a:t>
            </a:r>
            <a:r>
              <a:rPr lang="es-CL" dirty="0" err="1" smtClean="0"/>
              <a:t>ACA</a:t>
            </a:r>
            <a:r>
              <a:rPr lang="es-CL" dirty="0" smtClean="0"/>
              <a:t>- compuesto por las doce antenas menores y cuatro antenas mayores.</a:t>
            </a:r>
          </a:p>
          <a:p>
            <a:pPr lvl="0"/>
            <a:endParaRPr lang="es-CL" dirty="0" smtClean="0"/>
          </a:p>
          <a:p>
            <a:r>
              <a:rPr lang="es-CL" b="1" dirty="0" smtClean="0">
                <a:solidFill>
                  <a:srgbClr val="0070C0"/>
                </a:solidFill>
              </a:rPr>
              <a:t>DATO: Cada transportador tiene 28 ruedas, pesa 130 toneladas, cuenta con un sistema antisísmico y un generador de energía que permite que los sistemas criogénicos de cada antena continúen funcionando al ser transportadas.</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17</a:t>
            </a:fld>
            <a:endParaRPr lang="es-CL"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sz="1200" kern="1200" dirty="0" smtClean="0">
                <a:solidFill>
                  <a:schemeClr val="tx1">
                    <a:lumMod val="85000"/>
                    <a:lumOff val="15000"/>
                  </a:schemeClr>
                </a:solidFill>
                <a:latin typeface="Arial" pitchFamily="34" charset="0"/>
                <a:ea typeface="+mn-ea"/>
                <a:cs typeface="Arial" pitchFamily="34" charset="0"/>
              </a:rPr>
              <a:t>Cada antena cuenta con un </a:t>
            </a:r>
            <a:r>
              <a:rPr lang="es-CL" sz="1200" b="1" i="1" kern="1200" dirty="0" smtClean="0">
                <a:solidFill>
                  <a:schemeClr val="tx1">
                    <a:lumMod val="85000"/>
                    <a:lumOff val="15000"/>
                  </a:schemeClr>
                </a:solidFill>
                <a:latin typeface="Arial" pitchFamily="34" charset="0"/>
                <a:ea typeface="+mn-ea"/>
                <a:cs typeface="Arial" pitchFamily="34" charset="0"/>
              </a:rPr>
              <a:t>Front End</a:t>
            </a:r>
            <a:r>
              <a:rPr lang="es-CL" sz="1200" kern="1200" dirty="0" smtClean="0">
                <a:solidFill>
                  <a:schemeClr val="tx1">
                    <a:lumMod val="85000"/>
                    <a:lumOff val="15000"/>
                  </a:schemeClr>
                </a:solidFill>
                <a:latin typeface="Arial" pitchFamily="34" charset="0"/>
                <a:ea typeface="+mn-ea"/>
                <a:cs typeface="Arial" pitchFamily="34" charset="0"/>
              </a:rPr>
              <a:t>, donde los receptores de banda convierten las longitudes de onda en señales eléctricas y se digitalizan para enviarlas al </a:t>
            </a:r>
            <a:r>
              <a:rPr lang="es-CL" sz="1200" b="1" i="1" kern="1200" dirty="0" smtClean="0">
                <a:solidFill>
                  <a:schemeClr val="tx1">
                    <a:lumMod val="85000"/>
                    <a:lumOff val="15000"/>
                  </a:schemeClr>
                </a:solidFill>
                <a:latin typeface="Arial" pitchFamily="34" charset="0"/>
                <a:ea typeface="+mn-ea"/>
                <a:cs typeface="Arial" pitchFamily="34" charset="0"/>
              </a:rPr>
              <a:t>Back End</a:t>
            </a:r>
            <a:r>
              <a:rPr lang="es-CL" sz="1200" kern="1200" dirty="0" smtClean="0">
                <a:solidFill>
                  <a:schemeClr val="tx1">
                    <a:lumMod val="85000"/>
                    <a:lumOff val="15000"/>
                  </a:schemeClr>
                </a:solidFill>
                <a:latin typeface="Arial" pitchFamily="34" charset="0"/>
                <a:ea typeface="+mn-ea"/>
                <a:cs typeface="Arial" pitchFamily="34" charset="0"/>
              </a:rPr>
              <a:t>,</a:t>
            </a:r>
            <a:r>
              <a:rPr lang="es-CL" sz="1200" b="1" kern="1200" dirty="0" smtClean="0">
                <a:solidFill>
                  <a:schemeClr val="tx1">
                    <a:lumMod val="85000"/>
                    <a:lumOff val="15000"/>
                  </a:schemeClr>
                </a:solidFill>
                <a:latin typeface="Arial" pitchFamily="34" charset="0"/>
                <a:ea typeface="+mn-ea"/>
                <a:cs typeface="Arial" pitchFamily="34" charset="0"/>
              </a:rPr>
              <a:t> </a:t>
            </a:r>
            <a:r>
              <a:rPr lang="es-CL" sz="1200" kern="1200" dirty="0" smtClean="0">
                <a:solidFill>
                  <a:schemeClr val="tx1">
                    <a:lumMod val="85000"/>
                    <a:lumOff val="15000"/>
                  </a:schemeClr>
                </a:solidFill>
                <a:latin typeface="Arial" pitchFamily="34" charset="0"/>
                <a:ea typeface="+mn-ea"/>
                <a:cs typeface="Arial" pitchFamily="34" charset="0"/>
              </a:rPr>
              <a:t>un complejo y preciso sistema electrónico donde las señales se sincronizan para que, a través de fibra óptica, lleguen al computador central o </a:t>
            </a:r>
            <a:r>
              <a:rPr lang="es-CL" sz="1200" b="1" kern="1200" dirty="0" smtClean="0">
                <a:solidFill>
                  <a:schemeClr val="tx1">
                    <a:lumMod val="85000"/>
                    <a:lumOff val="15000"/>
                  </a:schemeClr>
                </a:solidFill>
                <a:latin typeface="Arial" pitchFamily="34" charset="0"/>
                <a:ea typeface="+mn-ea"/>
                <a:cs typeface="Arial" pitchFamily="34" charset="0"/>
              </a:rPr>
              <a:t>Correlacionador</a:t>
            </a:r>
            <a:r>
              <a:rPr lang="es-CL" sz="1200" kern="1200" dirty="0" smtClean="0">
                <a:solidFill>
                  <a:schemeClr val="tx1">
                    <a:lumMod val="85000"/>
                    <a:lumOff val="15000"/>
                  </a:schemeClr>
                </a:solidFill>
                <a:latin typeface="Arial" pitchFamily="34" charset="0"/>
                <a:ea typeface="+mn-ea"/>
                <a:cs typeface="Arial" pitchFamily="34" charset="0"/>
              </a:rPr>
              <a:t>.</a:t>
            </a:r>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18</a:t>
            </a:fld>
            <a:endParaRPr lang="es-C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Ubicado en el Centro de Operaciones de ALMA, en Chajnantor, el </a:t>
            </a:r>
            <a:r>
              <a:rPr lang="es-CL" dirty="0" err="1" smtClean="0"/>
              <a:t>Correlacionador</a:t>
            </a:r>
            <a:r>
              <a:rPr lang="es-CL" dirty="0" smtClean="0"/>
              <a:t>  </a:t>
            </a:r>
            <a:r>
              <a:rPr lang="es-CL" b="1" dirty="0" smtClean="0"/>
              <a:t>recibe, procesa y almacena la información </a:t>
            </a:r>
            <a:r>
              <a:rPr lang="es-CL" dirty="0" smtClean="0"/>
              <a:t>enviada por el </a:t>
            </a:r>
            <a:r>
              <a:rPr lang="es-CL" i="1" dirty="0" smtClean="0"/>
              <a:t>Back </a:t>
            </a:r>
            <a:r>
              <a:rPr lang="es-CL" i="1" dirty="0" err="1" smtClean="0"/>
              <a:t>End</a:t>
            </a:r>
            <a:r>
              <a:rPr lang="es-CL" dirty="0" smtClean="0"/>
              <a:t>.</a:t>
            </a:r>
          </a:p>
          <a:p>
            <a:r>
              <a:rPr lang="es-CL" dirty="0" smtClean="0"/>
              <a:t>El </a:t>
            </a:r>
            <a:r>
              <a:rPr lang="es-CL" b="1" dirty="0" err="1" smtClean="0"/>
              <a:t>Correlacionador</a:t>
            </a:r>
            <a:r>
              <a:rPr lang="es-CL" b="1" dirty="0" smtClean="0"/>
              <a:t> es el cerebro de ALMA</a:t>
            </a:r>
            <a:r>
              <a:rPr lang="es-CL" dirty="0" smtClean="0"/>
              <a:t>, donde los datos recolectados por las antenas se procesan a razón de </a:t>
            </a:r>
            <a:r>
              <a:rPr lang="es-CL" b="1" dirty="0" smtClean="0"/>
              <a:t>miles de millones de veces por segundo</a:t>
            </a:r>
            <a:r>
              <a:rPr lang="es-CL" dirty="0" smtClean="0"/>
              <a:t>.</a:t>
            </a:r>
          </a:p>
          <a:p>
            <a:r>
              <a:rPr lang="es-CL" dirty="0" smtClean="0"/>
              <a:t>Se necesitarían más de </a:t>
            </a:r>
            <a:r>
              <a:rPr lang="es-ES_tradnl" sz="1200" b="0" kern="1200" dirty="0" smtClean="0">
                <a:solidFill>
                  <a:schemeClr val="tx1"/>
                </a:solidFill>
                <a:latin typeface="Arial" pitchFamily="34" charset="0"/>
                <a:ea typeface="+mn-ea"/>
                <a:cs typeface="Arial" pitchFamily="34" charset="0"/>
              </a:rPr>
              <a:t>3 millones de computadores portátiles para realizar la misma cantidad de operaciones por segundo.</a:t>
            </a:r>
            <a:endParaRPr lang="es-CL" dirty="0" smtClean="0">
              <a:solidFill>
                <a:schemeClr val="tx1"/>
              </a:solidFill>
            </a:endParaRPr>
          </a:p>
          <a:p>
            <a:r>
              <a:rPr lang="es-CL" dirty="0" smtClean="0"/>
              <a:t>Esta colosal máquina es la </a:t>
            </a:r>
            <a:r>
              <a:rPr lang="es-CL" b="1" dirty="0" smtClean="0"/>
              <a:t>calculadora más poderosa del mundo</a:t>
            </a:r>
            <a:r>
              <a:rPr lang="es-CL" dirty="0" smtClean="0"/>
              <a:t> y ha sido diseñada especialmente para ALMA.</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19</a:t>
            </a:fld>
            <a:endParaRPr lang="es-C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El Atacama </a:t>
            </a:r>
            <a:r>
              <a:rPr lang="es-CL" dirty="0" err="1" smtClean="0"/>
              <a:t>Large</a:t>
            </a:r>
            <a:r>
              <a:rPr lang="es-CL" dirty="0" smtClean="0"/>
              <a:t> </a:t>
            </a:r>
            <a:r>
              <a:rPr lang="es-CL" dirty="0" err="1" smtClean="0"/>
              <a:t>Millimeter</a:t>
            </a:r>
            <a:r>
              <a:rPr lang="es-CL" dirty="0" smtClean="0"/>
              <a:t>/</a:t>
            </a:r>
            <a:r>
              <a:rPr lang="es-CL" dirty="0" err="1" smtClean="0"/>
              <a:t>submillimeter</a:t>
            </a:r>
            <a:r>
              <a:rPr lang="es-CL" dirty="0" smtClean="0"/>
              <a:t> </a:t>
            </a:r>
            <a:r>
              <a:rPr lang="es-CL" dirty="0" err="1" smtClean="0"/>
              <a:t>Array</a:t>
            </a:r>
            <a:r>
              <a:rPr lang="es-CL" dirty="0" smtClean="0"/>
              <a:t>  -ALMA- es un radiotelescopio formado por </a:t>
            </a:r>
            <a:r>
              <a:rPr lang="es-CL" b="1" dirty="0" smtClean="0"/>
              <a:t>66 antenas </a:t>
            </a:r>
            <a:r>
              <a:rPr lang="es-CL" dirty="0" smtClean="0"/>
              <a:t>que juntas funcionarán como si fueran </a:t>
            </a:r>
            <a:r>
              <a:rPr lang="es-CL" b="1" dirty="0" smtClean="0"/>
              <a:t>una sola antena virtual de 16 kilómetros de diámetro</a:t>
            </a:r>
            <a:r>
              <a:rPr lang="es-CL" dirty="0" smtClean="0"/>
              <a:t>.</a:t>
            </a:r>
          </a:p>
          <a:p>
            <a:r>
              <a:rPr lang="es-CL" dirty="0" smtClean="0"/>
              <a:t>Aunque aún está en construcción (hasta fines de 2013) ALMA ya es </a:t>
            </a:r>
            <a:r>
              <a:rPr lang="es-CL" b="1" dirty="0" smtClean="0"/>
              <a:t>el observatorio radioastronómico más poderoso de la historia de la humanidad</a:t>
            </a:r>
            <a:r>
              <a:rPr lang="es-CL" dirty="0" smtClean="0"/>
              <a:t>.</a:t>
            </a:r>
          </a:p>
          <a:p>
            <a:r>
              <a:rPr lang="es-CL" dirty="0" smtClean="0"/>
              <a:t>ALMA es capaz de observar como nunca antes y con gran resolución una parte del Universo hasta ahora oculta para la ciencia.</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a:t>
            </a:fld>
            <a:endParaRPr lang="es-C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sz="1200" b="0" kern="1200" baseline="0" dirty="0" smtClean="0">
                <a:solidFill>
                  <a:schemeClr val="tx1"/>
                </a:solidFill>
                <a:latin typeface="Arial" pitchFamily="34" charset="0"/>
                <a:ea typeface="+mn-ea"/>
                <a:cs typeface="Arial" pitchFamily="34" charset="0"/>
              </a:rPr>
              <a:t>Cada año, los científicos</a:t>
            </a:r>
            <a:r>
              <a:rPr lang="es-CL" sz="1200" b="1" kern="1200" baseline="0" dirty="0" smtClean="0">
                <a:solidFill>
                  <a:schemeClr val="tx1"/>
                </a:solidFill>
                <a:latin typeface="Arial" pitchFamily="34" charset="0"/>
                <a:ea typeface="+mn-ea"/>
                <a:cs typeface="Arial" pitchFamily="34" charset="0"/>
              </a:rPr>
              <a:t> compiten por tiempo de observación </a:t>
            </a:r>
            <a:r>
              <a:rPr lang="es-CL" sz="1200" b="0" kern="1200" baseline="0" dirty="0" smtClean="0">
                <a:solidFill>
                  <a:schemeClr val="tx1"/>
                </a:solidFill>
                <a:latin typeface="Arial" pitchFamily="34" charset="0"/>
                <a:ea typeface="+mn-ea"/>
                <a:cs typeface="Arial" pitchFamily="34" charset="0"/>
              </a:rPr>
              <a:t>presentando propuestas que serán consideradas en base al mérito científico.</a:t>
            </a:r>
          </a:p>
          <a:p>
            <a:r>
              <a:rPr lang="es-CL" sz="1200" b="0" kern="1200" baseline="0" dirty="0" smtClean="0">
                <a:solidFill>
                  <a:schemeClr val="tx1"/>
                </a:solidFill>
                <a:latin typeface="Arial" pitchFamily="34" charset="0"/>
                <a:ea typeface="+mn-ea"/>
                <a:cs typeface="Arial" pitchFamily="34" charset="0"/>
              </a:rPr>
              <a:t>Tendrán prioridad aquellos proyectos provenientes de los países que financian ALMA: Norteamérica (Estados Unidos y Canadá), Asia del Este (Japón y Taiwán), 14 países de Europa y Brasil. </a:t>
            </a:r>
            <a:r>
              <a:rPr lang="es-CL" sz="1200" b="1" kern="1200" baseline="0" dirty="0" smtClean="0">
                <a:solidFill>
                  <a:schemeClr val="tx1"/>
                </a:solidFill>
                <a:latin typeface="Arial" pitchFamily="34" charset="0"/>
                <a:ea typeface="+mn-ea"/>
                <a:cs typeface="Arial" pitchFamily="34" charset="0"/>
              </a:rPr>
              <a:t>Chile, por ser país anfitrión, tiene el 10% del tiempo de observación</a:t>
            </a:r>
            <a:r>
              <a:rPr lang="es-CL" sz="1200" b="0" kern="1200" baseline="0" dirty="0" smtClean="0">
                <a:solidFill>
                  <a:schemeClr val="tx1"/>
                </a:solidFill>
                <a:latin typeface="Arial" pitchFamily="34" charset="0"/>
                <a:ea typeface="+mn-ea"/>
                <a:cs typeface="Arial" pitchFamily="34" charset="0"/>
              </a:rPr>
              <a:t>.</a:t>
            </a:r>
          </a:p>
          <a:p>
            <a:endParaRPr lang="es-CL" sz="1200" b="0" kern="1200" baseline="0" dirty="0" smtClean="0">
              <a:solidFill>
                <a:schemeClr val="tx1"/>
              </a:solidFill>
              <a:latin typeface="Arial" pitchFamily="34" charset="0"/>
              <a:ea typeface="+mn-ea"/>
              <a:cs typeface="Arial" pitchFamily="34" charset="0"/>
            </a:endParaRPr>
          </a:p>
          <a:p>
            <a:r>
              <a:rPr lang="es-CL" sz="1200" b="0" kern="1200" baseline="0" dirty="0" smtClean="0">
                <a:solidFill>
                  <a:schemeClr val="tx1"/>
                </a:solidFill>
                <a:latin typeface="Arial" pitchFamily="34" charset="0"/>
                <a:ea typeface="+mn-ea"/>
                <a:cs typeface="Arial" pitchFamily="34" charset="0"/>
              </a:rPr>
              <a:t>Los astrónomos cuyas propuestas sean aceptadas, no deben viajar a ALMA para observar, sino que tienen </a:t>
            </a:r>
            <a:r>
              <a:rPr lang="es-CL" sz="1200" b="1" kern="1200" baseline="0" dirty="0" smtClean="0">
                <a:solidFill>
                  <a:schemeClr val="tx1"/>
                </a:solidFill>
                <a:latin typeface="Arial" pitchFamily="34" charset="0"/>
                <a:ea typeface="+mn-ea"/>
                <a:cs typeface="Arial" pitchFamily="34" charset="0"/>
              </a:rPr>
              <a:t>acceso remoto y exclusivo a los datos </a:t>
            </a:r>
            <a:r>
              <a:rPr lang="es-CL" sz="1200" b="0" kern="1200" baseline="0" dirty="0" smtClean="0">
                <a:solidFill>
                  <a:schemeClr val="tx1"/>
                </a:solidFill>
                <a:latin typeface="Arial" pitchFamily="34" charset="0"/>
                <a:ea typeface="+mn-ea"/>
                <a:cs typeface="Arial" pitchFamily="34" charset="0"/>
              </a:rPr>
              <a:t>recolectados.</a:t>
            </a:r>
          </a:p>
          <a:p>
            <a:endParaRPr lang="es-CL" sz="1200" b="0" kern="1200" baseline="0" dirty="0" smtClean="0">
              <a:solidFill>
                <a:schemeClr val="tx1"/>
              </a:solidFill>
              <a:latin typeface="Arial" pitchFamily="34" charset="0"/>
              <a:ea typeface="+mn-ea"/>
              <a:cs typeface="Arial" pitchFamily="34" charset="0"/>
            </a:endParaRPr>
          </a:p>
          <a:p>
            <a:r>
              <a:rPr lang="es-CL" sz="1200" b="0" kern="1200" baseline="0" dirty="0" smtClean="0">
                <a:solidFill>
                  <a:schemeClr val="tx1"/>
                </a:solidFill>
                <a:latin typeface="Arial" pitchFamily="34" charset="0"/>
                <a:ea typeface="+mn-ea"/>
                <a:cs typeface="Arial" pitchFamily="34" charset="0"/>
              </a:rPr>
              <a:t>ALMA cuenta con una </a:t>
            </a:r>
            <a:r>
              <a:rPr lang="es-CL" sz="1200" b="1" kern="1200" baseline="0" dirty="0" smtClean="0">
                <a:solidFill>
                  <a:schemeClr val="tx1"/>
                </a:solidFill>
                <a:latin typeface="Arial" pitchFamily="34" charset="0"/>
                <a:ea typeface="+mn-ea"/>
                <a:cs typeface="Arial" pitchFamily="34" charset="0"/>
              </a:rPr>
              <a:t>estructura de software propia </a:t>
            </a:r>
            <a:r>
              <a:rPr lang="es-CL" sz="1200" b="0" kern="1200" baseline="0" dirty="0" smtClean="0">
                <a:solidFill>
                  <a:schemeClr val="tx1"/>
                </a:solidFill>
                <a:latin typeface="Arial" pitchFamily="34" charset="0"/>
                <a:ea typeface="+mn-ea"/>
                <a:cs typeface="Arial" pitchFamily="34" charset="0"/>
              </a:rPr>
              <a:t>que permite a los astrónomos desde generar el proyecto astronómico hasta recibir los datos de dicha propuesta de observación.</a:t>
            </a:r>
          </a:p>
          <a:p>
            <a:endParaRPr lang="es-CL" b="1" dirty="0" smtClean="0">
              <a:solidFill>
                <a:srgbClr val="0070C0"/>
              </a:solidFill>
            </a:endParaRPr>
          </a:p>
          <a:p>
            <a:r>
              <a:rPr lang="es-CL" b="1" dirty="0" smtClean="0">
                <a:solidFill>
                  <a:srgbClr val="0070C0"/>
                </a:solidFill>
              </a:rPr>
              <a:t>DATO: ALMA cuenta con dos software especiales para</a:t>
            </a:r>
            <a:r>
              <a:rPr lang="es-CL" b="1" baseline="0" dirty="0" smtClean="0">
                <a:solidFill>
                  <a:srgbClr val="0070C0"/>
                </a:solidFill>
              </a:rPr>
              <a:t> que los astrónomos preparen y procesen sus observaciones</a:t>
            </a:r>
            <a:r>
              <a:rPr lang="es-CL" b="1" dirty="0" smtClean="0">
                <a:solidFill>
                  <a:srgbClr val="0070C0"/>
                </a:solidFill>
              </a:rPr>
              <a:t>:</a:t>
            </a:r>
          </a:p>
          <a:p>
            <a:r>
              <a:rPr lang="es-CL" b="1" dirty="0" smtClean="0">
                <a:solidFill>
                  <a:srgbClr val="0070C0"/>
                </a:solidFill>
              </a:rPr>
              <a:t>1. El ALMA </a:t>
            </a:r>
            <a:r>
              <a:rPr lang="es-CL" b="1" dirty="0" err="1" smtClean="0">
                <a:solidFill>
                  <a:srgbClr val="0070C0"/>
                </a:solidFill>
              </a:rPr>
              <a:t>Observing</a:t>
            </a:r>
            <a:r>
              <a:rPr lang="es-CL" b="1" dirty="0" smtClean="0">
                <a:solidFill>
                  <a:srgbClr val="0070C0"/>
                </a:solidFill>
              </a:rPr>
              <a:t> </a:t>
            </a:r>
            <a:r>
              <a:rPr lang="es-CL" b="1" dirty="0" err="1" smtClean="0">
                <a:solidFill>
                  <a:srgbClr val="0070C0"/>
                </a:solidFill>
              </a:rPr>
              <a:t>Tool</a:t>
            </a:r>
            <a:r>
              <a:rPr lang="es-CL" b="1" dirty="0" smtClean="0">
                <a:solidFill>
                  <a:srgbClr val="0070C0"/>
                </a:solidFill>
              </a:rPr>
              <a:t> o ALMA-</a:t>
            </a:r>
            <a:r>
              <a:rPr lang="es-CL" b="1" dirty="0" err="1" smtClean="0">
                <a:solidFill>
                  <a:srgbClr val="0070C0"/>
                </a:solidFill>
              </a:rPr>
              <a:t>OT</a:t>
            </a:r>
            <a:r>
              <a:rPr lang="es-CL" b="1" dirty="0" smtClean="0">
                <a:solidFill>
                  <a:srgbClr val="0070C0"/>
                </a:solidFill>
              </a:rPr>
              <a:t>,</a:t>
            </a:r>
            <a:r>
              <a:rPr lang="es-CL" b="1" baseline="0" dirty="0" smtClean="0">
                <a:solidFill>
                  <a:srgbClr val="0070C0"/>
                </a:solidFill>
              </a:rPr>
              <a:t> </a:t>
            </a:r>
            <a:r>
              <a:rPr lang="es-CL" b="1" dirty="0" smtClean="0">
                <a:solidFill>
                  <a:srgbClr val="0070C0"/>
                </a:solidFill>
              </a:rPr>
              <a:t>creado por ALMA para preparar y ejecutar las observaciones.</a:t>
            </a:r>
          </a:p>
          <a:p>
            <a:r>
              <a:rPr lang="es-CL" b="1" dirty="0" smtClean="0">
                <a:solidFill>
                  <a:srgbClr val="0070C0"/>
                </a:solidFill>
              </a:rPr>
              <a:t>2. El </a:t>
            </a:r>
            <a:r>
              <a:rPr lang="es-CL" b="1" dirty="0" err="1" smtClean="0">
                <a:solidFill>
                  <a:srgbClr val="0070C0"/>
                </a:solidFill>
              </a:rPr>
              <a:t>Common</a:t>
            </a:r>
            <a:r>
              <a:rPr lang="es-CL" b="1" dirty="0" smtClean="0">
                <a:solidFill>
                  <a:srgbClr val="0070C0"/>
                </a:solidFill>
              </a:rPr>
              <a:t> </a:t>
            </a:r>
            <a:r>
              <a:rPr lang="es-CL" b="1" dirty="0" err="1" smtClean="0">
                <a:solidFill>
                  <a:srgbClr val="0070C0"/>
                </a:solidFill>
              </a:rPr>
              <a:t>Astronomy</a:t>
            </a:r>
            <a:r>
              <a:rPr lang="es-CL" b="1" dirty="0" smtClean="0">
                <a:solidFill>
                  <a:srgbClr val="0070C0"/>
                </a:solidFill>
              </a:rPr>
              <a:t> Software </a:t>
            </a:r>
            <a:r>
              <a:rPr lang="es-CL" b="1" dirty="0" err="1" smtClean="0">
                <a:solidFill>
                  <a:srgbClr val="0070C0"/>
                </a:solidFill>
              </a:rPr>
              <a:t>Applications</a:t>
            </a:r>
            <a:r>
              <a:rPr lang="es-CL" b="1" dirty="0" smtClean="0">
                <a:solidFill>
                  <a:srgbClr val="0070C0"/>
                </a:solidFill>
              </a:rPr>
              <a:t> -CASA- que sirve para procesar y reducir los datos obtenidos de las observaciones.</a:t>
            </a:r>
            <a:endParaRPr lang="es-CL" sz="1200" b="0" kern="1200" baseline="0" dirty="0">
              <a:solidFill>
                <a:srgbClr val="006699"/>
              </a:solidFill>
              <a:latin typeface="Arial" pitchFamily="34" charset="0"/>
              <a:ea typeface="+mn-ea"/>
              <a:cs typeface="Arial" pitchFamily="34" charset="0"/>
            </a:endParaRP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20</a:t>
            </a:fld>
            <a:endParaRPr lang="es-C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Después de un año la información recolectada se hará pública en una vasta biblioteca que, cuando alcance su capacidad máxima, crecerá a una taza de 800 gigabytes por día.</a:t>
            </a:r>
          </a:p>
          <a:p>
            <a:r>
              <a:rPr lang="es-CL" dirty="0" smtClean="0"/>
              <a:t>Esta biblioteca astronómica se constituirá como un verdadero tesoro de información que podrá ser aprovechado por toda la humanidad, convirtiéndose en fuente primaria de nuevos descubrimientos.</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21</a:t>
            </a:fld>
            <a:endParaRPr lang="es-CL"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sz="1200" b="0" kern="1200" baseline="0" dirty="0" smtClean="0">
                <a:solidFill>
                  <a:schemeClr val="tx1"/>
                </a:solidFill>
                <a:latin typeface="Arial" pitchFamily="34" charset="0"/>
                <a:ea typeface="+mn-ea"/>
                <a:cs typeface="Arial" pitchFamily="34" charset="0"/>
              </a:rPr>
              <a:t>En la década de los 80 nació la inquietud de la comunidad científica mundial por contar con un radiotelescopio capaz de observar en alta resolución las bandas de radio milimétricas y </a:t>
            </a:r>
            <a:r>
              <a:rPr lang="es-CL" sz="1200" b="0" kern="1200" baseline="0" dirty="0" err="1" smtClean="0">
                <a:solidFill>
                  <a:schemeClr val="tx1"/>
                </a:solidFill>
                <a:latin typeface="Arial" pitchFamily="34" charset="0"/>
                <a:ea typeface="+mn-ea"/>
                <a:cs typeface="Arial" pitchFamily="34" charset="0"/>
              </a:rPr>
              <a:t>submilimétricas</a:t>
            </a:r>
            <a:r>
              <a:rPr lang="es-CL" sz="1200" b="0" kern="1200" baseline="0" dirty="0" smtClean="0">
                <a:solidFill>
                  <a:schemeClr val="tx1"/>
                </a:solidFill>
                <a:latin typeface="Arial" pitchFamily="34" charset="0"/>
                <a:ea typeface="+mn-ea"/>
                <a:cs typeface="Arial" pitchFamily="34" charset="0"/>
              </a:rPr>
              <a:t>.</a:t>
            </a:r>
          </a:p>
          <a:p>
            <a:r>
              <a:rPr lang="es-CL" sz="1200" b="0" kern="1200" baseline="0" dirty="0" smtClean="0">
                <a:solidFill>
                  <a:schemeClr val="tx1"/>
                </a:solidFill>
                <a:latin typeface="Arial" pitchFamily="34" charset="0"/>
                <a:ea typeface="+mn-ea"/>
                <a:cs typeface="Arial" pitchFamily="34" charset="0"/>
              </a:rPr>
              <a:t>En 1995, la Organización Europea para la Investigación Astronómica en el Hemisferio Austral (ESO), el Observatorio Radio Astronómico Nacional de Estados Unidos (</a:t>
            </a:r>
            <a:r>
              <a:rPr lang="es-CL" sz="1200" b="0" kern="1200" baseline="0" dirty="0" err="1" smtClean="0">
                <a:solidFill>
                  <a:schemeClr val="tx1"/>
                </a:solidFill>
                <a:latin typeface="Arial" pitchFamily="34" charset="0"/>
                <a:ea typeface="+mn-ea"/>
                <a:cs typeface="Arial" pitchFamily="34" charset="0"/>
              </a:rPr>
              <a:t>NRAO</a:t>
            </a:r>
            <a:r>
              <a:rPr lang="es-CL" sz="1200" b="0" kern="1200" baseline="0" dirty="0" smtClean="0">
                <a:solidFill>
                  <a:schemeClr val="tx1"/>
                </a:solidFill>
                <a:latin typeface="Arial" pitchFamily="34" charset="0"/>
                <a:ea typeface="+mn-ea"/>
                <a:cs typeface="Arial" pitchFamily="34" charset="0"/>
              </a:rPr>
              <a:t>) y el Observatorio Astronómico Nacional de Japón (</a:t>
            </a:r>
            <a:r>
              <a:rPr lang="es-CL" sz="1200" b="0" kern="1200" baseline="0" dirty="0" err="1" smtClean="0">
                <a:solidFill>
                  <a:schemeClr val="tx1"/>
                </a:solidFill>
                <a:latin typeface="Arial" pitchFamily="34" charset="0"/>
                <a:ea typeface="+mn-ea"/>
                <a:cs typeface="Arial" pitchFamily="34" charset="0"/>
              </a:rPr>
              <a:t>NAOJ</a:t>
            </a:r>
            <a:r>
              <a:rPr lang="es-CL" sz="1200" b="0" kern="1200" baseline="0" dirty="0" smtClean="0">
                <a:solidFill>
                  <a:schemeClr val="tx1"/>
                </a:solidFill>
                <a:latin typeface="Arial" pitchFamily="34" charset="0"/>
                <a:ea typeface="+mn-ea"/>
                <a:cs typeface="Arial" pitchFamily="34" charset="0"/>
              </a:rPr>
              <a:t>) comenzaron a realizar pruebas atmosféricas en el desierto de Atacama. Cuatro años después,</a:t>
            </a:r>
            <a:r>
              <a:rPr lang="es-CL" sz="1200" b="0" kern="1200" dirty="0" smtClean="0">
                <a:solidFill>
                  <a:schemeClr val="tx1"/>
                </a:solidFill>
                <a:latin typeface="Arial" pitchFamily="34" charset="0"/>
                <a:ea typeface="+mn-ea"/>
                <a:cs typeface="Arial" pitchFamily="34" charset="0"/>
              </a:rPr>
              <a:t> en 1999, </a:t>
            </a:r>
            <a:r>
              <a:rPr lang="es-CL" sz="1200" b="0" kern="1200" baseline="0" dirty="0" smtClean="0">
                <a:solidFill>
                  <a:schemeClr val="tx1"/>
                </a:solidFill>
                <a:latin typeface="Arial" pitchFamily="34" charset="0"/>
                <a:ea typeface="+mn-ea"/>
                <a:cs typeface="Arial" pitchFamily="34" charset="0"/>
              </a:rPr>
              <a:t>estos tres observatorios firmaron un acuerdo de cooperación para instalar ALMA en Chile.</a:t>
            </a:r>
          </a:p>
          <a:p>
            <a:pPr marL="0" marR="0" indent="0" algn="l" defTabSz="1625895" rtl="0" eaLnBrk="1" fontAlgn="auto" latinLnBrk="0" hangingPunct="1">
              <a:lnSpc>
                <a:spcPct val="100000"/>
              </a:lnSpc>
              <a:spcBef>
                <a:spcPts val="0"/>
              </a:spcBef>
              <a:spcAft>
                <a:spcPts val="1800"/>
              </a:spcAft>
              <a:buClrTx/>
              <a:buSzTx/>
              <a:buFont typeface="Arial" pitchFamily="34" charset="0"/>
              <a:buNone/>
              <a:tabLst/>
              <a:defRPr/>
            </a:pPr>
            <a:r>
              <a:rPr lang="es-CL" sz="1200" b="0" kern="1200" baseline="0" dirty="0" smtClean="0">
                <a:solidFill>
                  <a:schemeClr val="tx1"/>
                </a:solidFill>
                <a:latin typeface="Arial" pitchFamily="34" charset="0"/>
                <a:ea typeface="+mn-ea"/>
                <a:cs typeface="Arial" pitchFamily="34" charset="0"/>
              </a:rPr>
              <a:t>Tuvieron que pasar otros seis años para que, en octubre de 2005, se pusiera la primera piedra en Chajnantor, dando inicio a la construcción del Observatorio ALMA.</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22</a:t>
            </a:fld>
            <a:endParaRPr lang="es-CL"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sz="1200" b="0" kern="1200" dirty="0" smtClean="0">
                <a:solidFill>
                  <a:schemeClr val="tx1"/>
                </a:solidFill>
                <a:latin typeface="Arial" pitchFamily="34" charset="0"/>
                <a:ea typeface="+mn-ea"/>
                <a:cs typeface="Arial" pitchFamily="34" charset="0"/>
              </a:rPr>
              <a:t>Trabajan en ALMA personas de 20 nacionalidades de las más diversas culturas, lenguajes y profesiones.</a:t>
            </a:r>
          </a:p>
          <a:p>
            <a:r>
              <a:rPr lang="es-CL" sz="1200" b="0" kern="1200" dirty="0" smtClean="0">
                <a:solidFill>
                  <a:schemeClr val="tx1"/>
                </a:solidFill>
                <a:latin typeface="Arial" pitchFamily="34" charset="0"/>
                <a:ea typeface="+mn-ea"/>
                <a:cs typeface="Arial" pitchFamily="34" charset="0"/>
              </a:rPr>
              <a:t>A ellos se suman miles de personas que, desde remotas universidades, institutos, laboratorios y empresas, cooperan para hacer realidad el telescopio de radioastronomía más potente del mundo.</a:t>
            </a:r>
          </a:p>
          <a:p>
            <a:r>
              <a:rPr lang="es-CL" sz="1200" b="0" kern="1200" dirty="0" smtClean="0">
                <a:solidFill>
                  <a:schemeClr val="tx1"/>
                </a:solidFill>
                <a:latin typeface="Arial" pitchFamily="34" charset="0"/>
                <a:ea typeface="+mn-ea"/>
                <a:cs typeface="Arial" pitchFamily="34" charset="0"/>
              </a:rPr>
              <a:t>Todas y todos contribuyen con su experiencia científica, nuevos diseños y desarrollo tecnológico de vanguardia</a:t>
            </a:r>
            <a:r>
              <a:rPr lang="es-CL" dirty="0" smtClean="0">
                <a:solidFill>
                  <a:schemeClr val="tx1"/>
                </a:solidFill>
              </a:rPr>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23</a:t>
            </a:fld>
            <a:endParaRPr lang="es-CL"/>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A fines de </a:t>
            </a:r>
            <a:r>
              <a:rPr lang="es-CL" b="1" dirty="0" smtClean="0"/>
              <a:t>2013 las 66 antenas de ALMA estarán completamente operativas</a:t>
            </a:r>
            <a:r>
              <a:rPr lang="es-CL" dirty="0" smtClean="0"/>
              <a:t>.</a:t>
            </a:r>
          </a:p>
          <a:p>
            <a:r>
              <a:rPr lang="es-CL" dirty="0" smtClean="0"/>
              <a:t>Ello significará un salto de gran magnitud en la astronomía </a:t>
            </a:r>
            <a:r>
              <a:rPr lang="es-CL" b="1" dirty="0" smtClean="0"/>
              <a:t>pues ALMA tendrá 100 veces más sensibilidad y resolución espectral que sus predecesores en ondas milimétricas/sub-milimétricas.</a:t>
            </a:r>
          </a:p>
          <a:p>
            <a:r>
              <a:rPr lang="es-CL" dirty="0" smtClean="0"/>
              <a:t>Tal como ha ocurrido con los grandes telescopios que la han precedido, ALMA nos permitirá observar aspectos del Universo cuya existencia ni siquiera sospechamos..</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24</a:t>
            </a:fld>
            <a:endParaRPr lang="es-CL"/>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25</a:t>
            </a:fld>
            <a:endParaRPr 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Por su ubicación privilegiada, en el norte de Chile a </a:t>
            </a:r>
            <a:r>
              <a:rPr lang="es-CL" b="1" dirty="0" smtClean="0"/>
              <a:t>5.000 metros de altitud</a:t>
            </a:r>
            <a:r>
              <a:rPr lang="es-CL" dirty="0" smtClean="0"/>
              <a:t>, en el </a:t>
            </a:r>
            <a:r>
              <a:rPr lang="es-CL" b="1" dirty="0" smtClean="0"/>
              <a:t>llano Chajnantor, </a:t>
            </a:r>
            <a:r>
              <a:rPr lang="es-CL" dirty="0" smtClean="0"/>
              <a:t>en pleno desierto de Atacama.</a:t>
            </a:r>
          </a:p>
          <a:p>
            <a:r>
              <a:rPr lang="es-CL" dirty="0" smtClean="0"/>
              <a:t>Una zona tan alta y seca que la convierte en un lugar único en el mundo para la observación astronómica.</a:t>
            </a:r>
          </a:p>
          <a:p>
            <a:r>
              <a:rPr lang="es-CL" dirty="0" smtClean="0"/>
              <a:t>Donde el vapor de agua es mínimo, otorgando la “</a:t>
            </a:r>
            <a:r>
              <a:rPr lang="es-CL" b="1" i="1" dirty="0" smtClean="0"/>
              <a:t>transparencia atmosférica</a:t>
            </a:r>
            <a:r>
              <a:rPr lang="es-CL" dirty="0" smtClean="0"/>
              <a:t>” necesaria para que las antenas capten las longitudes de onda de radio milimétricas casi sin interferencias ni distorsiones.</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3</a:t>
            </a:fld>
            <a:endParaRPr 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Por la </a:t>
            </a:r>
            <a:r>
              <a:rPr lang="es-CL" b="1" dirty="0" smtClean="0"/>
              <a:t>calidad y cantidad de antenas </a:t>
            </a:r>
            <a:r>
              <a:rPr lang="es-CL" dirty="0" smtClean="0"/>
              <a:t>del conjunto, cuya superficie puede llegar a cubrir hasta 6.500 metros cuadrados aproximadamente, lo que equivale a una cancha de fútbol.</a:t>
            </a:r>
          </a:p>
          <a:p>
            <a:endParaRPr lang="es-CL" dirty="0" smtClean="0"/>
          </a:p>
          <a:p>
            <a:r>
              <a:rPr lang="es-CL" b="1" dirty="0" smtClean="0">
                <a:solidFill>
                  <a:srgbClr val="006699"/>
                </a:solidFill>
              </a:rPr>
              <a:t>DATO: El radiotelescopio ALMA contará con 54 antenas de 12 metros de diámetro cada una y 12 antenas de 7 metros de diámetro cada una.</a:t>
            </a: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4</a:t>
            </a:fld>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Blip>
                <a:blip r:embed="rId3"/>
              </a:buBlip>
            </a:pPr>
            <a:r>
              <a:rPr lang="es-CL" dirty="0" smtClean="0"/>
              <a:t>Por su </a:t>
            </a:r>
            <a:r>
              <a:rPr lang="es-CL" b="1" dirty="0" smtClean="0"/>
              <a:t>tecnología de punta</a:t>
            </a:r>
            <a:r>
              <a:rPr lang="es-CL" dirty="0" smtClean="0"/>
              <a:t>, que le permite contar con un sistema único en el mundo de captura, procesamiento y almacenamiento de datos perfectamente sincronizado.</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5</a:t>
            </a:fld>
            <a:endParaRPr 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Porque es una instalación astronómica que reúne el talento de científicos, ingenieros y profesionales de todo el mundo, permitiendo que cada detalle en ALMA esté supervisado por </a:t>
            </a:r>
            <a:r>
              <a:rPr lang="es-CL" b="1" dirty="0" smtClean="0"/>
              <a:t>equipos humanos interdisciplinarios del más alto nivel</a:t>
            </a:r>
            <a:r>
              <a:rPr lang="es-CL" dirty="0" smtClean="0"/>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6</a:t>
            </a:fld>
            <a:endParaRPr lang="es-C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Todas las civilizaciones han observado el Universo intentado develar su origen, conocer la naturaleza de los objetos que nos rodean y nuestra ubicación en él.</a:t>
            </a:r>
          </a:p>
          <a:p>
            <a:r>
              <a:rPr lang="es-CL" dirty="0" smtClean="0"/>
              <a:t>En un comienzo se estudió el comportamiento de los cuerpos celestes observables a simple vista.</a:t>
            </a:r>
          </a:p>
          <a:p>
            <a:r>
              <a:rPr lang="es-CL" dirty="0" smtClean="0"/>
              <a:t>No fue sino hasta el siglo XVII, cuando el científico italiano Galileo Galilei apuntó por primera vez un telescopio óptico hacia el cielo, que la humanidad comenzó a conocer el Universo “invisible”.</a:t>
            </a:r>
          </a:p>
          <a:p>
            <a:endParaRPr lang="es-CL" dirty="0" smtClean="0"/>
          </a:p>
          <a:p>
            <a:r>
              <a:rPr lang="es-CL" b="1" i="1" dirty="0" smtClean="0">
                <a:solidFill>
                  <a:srgbClr val="006699"/>
                </a:solidFill>
              </a:rPr>
              <a:t>DATO: Los primeros telescopios de Galileo aumentaban entre 6 y 9 veces el tamaño de los objetos observables a simple vista. Uno de los primeros descubrimientos de Galileo fueron las irregularidades en la superficie de la Luna, a las que llamó “Montañas en la Luna”. También descubrió las cuatro lunas de Júpiter.</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7</a:t>
            </a:fld>
            <a:endParaRPr lang="es-C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Hoy sabemos que </a:t>
            </a:r>
            <a:r>
              <a:rPr lang="es-CL" b="1" dirty="0" smtClean="0"/>
              <a:t>la materia en el Universo emite luz en muchas longitudes de onda</a:t>
            </a:r>
            <a:r>
              <a:rPr lang="es-CL" dirty="0" smtClean="0"/>
              <a:t>:</a:t>
            </a:r>
          </a:p>
          <a:p>
            <a:endParaRPr lang="es-CL" dirty="0" smtClean="0">
              <a:solidFill>
                <a:schemeClr val="tx1"/>
              </a:solidFill>
            </a:endParaRPr>
          </a:p>
          <a:p>
            <a:pPr marL="406474" marR="0" indent="-406474" algn="l" defTabSz="1625895" rtl="0" eaLnBrk="1" fontAlgn="auto" latinLnBrk="0" hangingPunct="1">
              <a:lnSpc>
                <a:spcPct val="100000"/>
              </a:lnSpc>
              <a:spcBef>
                <a:spcPts val="0"/>
              </a:spcBef>
              <a:spcAft>
                <a:spcPts val="1800"/>
              </a:spcAft>
              <a:buClrTx/>
              <a:buSzTx/>
              <a:buFont typeface="Arial" pitchFamily="34" charset="0"/>
              <a:buBlip>
                <a:blip r:embed="rId3"/>
              </a:buBlip>
              <a:tabLst/>
              <a:defRPr/>
            </a:pPr>
            <a:r>
              <a:rPr lang="es-CL" dirty="0" smtClean="0">
                <a:solidFill>
                  <a:schemeClr val="tx1"/>
                </a:solidFill>
              </a:rPr>
              <a:t>La </a:t>
            </a:r>
            <a:r>
              <a:rPr lang="es-CL" b="1" dirty="0" smtClean="0">
                <a:solidFill>
                  <a:schemeClr val="tx1"/>
                </a:solidFill>
              </a:rPr>
              <a:t>luz visible</a:t>
            </a:r>
            <a:r>
              <a:rPr lang="es-CL" b="0" baseline="0" dirty="0" smtClean="0">
                <a:solidFill>
                  <a:schemeClr val="tx1"/>
                </a:solidFill>
              </a:rPr>
              <a:t> </a:t>
            </a:r>
            <a:r>
              <a:rPr lang="es-CL" sz="1200" b="0" kern="1200" baseline="0" dirty="0" smtClean="0">
                <a:solidFill>
                  <a:schemeClr val="tx1"/>
                </a:solidFill>
                <a:latin typeface="Arial" pitchFamily="34" charset="0"/>
                <a:ea typeface="+mn-ea"/>
                <a:cs typeface="Arial" pitchFamily="34" charset="0"/>
              </a:rPr>
              <a:t>que han observado los </a:t>
            </a:r>
            <a:r>
              <a:rPr lang="es-CL" sz="1200" b="1" kern="1200" baseline="0" dirty="0" smtClean="0">
                <a:solidFill>
                  <a:schemeClr val="tx1"/>
                </a:solidFill>
                <a:latin typeface="Arial" pitchFamily="34" charset="0"/>
                <a:ea typeface="+mn-ea"/>
                <a:cs typeface="Arial" pitchFamily="34" charset="0"/>
              </a:rPr>
              <a:t>telescopios ópticos </a:t>
            </a:r>
            <a:r>
              <a:rPr lang="es-CL" sz="1200" b="0" kern="1200" baseline="0" dirty="0" smtClean="0">
                <a:solidFill>
                  <a:schemeClr val="tx1"/>
                </a:solidFill>
                <a:latin typeface="Arial" pitchFamily="34" charset="0"/>
                <a:ea typeface="+mn-ea"/>
                <a:cs typeface="Arial" pitchFamily="34" charset="0"/>
              </a:rPr>
              <a:t>por más de 400 años,</a:t>
            </a:r>
            <a:r>
              <a:rPr lang="es-CL" dirty="0" smtClean="0">
                <a:solidFill>
                  <a:schemeClr val="tx1"/>
                </a:solidFill>
              </a:rPr>
              <a:t> y que es reflectada por la materia caliente en el Universo</a:t>
            </a:r>
            <a:r>
              <a:rPr lang="es-CL" baseline="0" dirty="0" smtClean="0">
                <a:solidFill>
                  <a:schemeClr val="tx1"/>
                </a:solidFill>
              </a:rPr>
              <a:t>.</a:t>
            </a:r>
          </a:p>
          <a:p>
            <a:pPr marL="406474" marR="0" indent="-406474" algn="l" defTabSz="1625895" rtl="0" eaLnBrk="1" fontAlgn="auto" latinLnBrk="0" hangingPunct="1">
              <a:lnSpc>
                <a:spcPct val="100000"/>
              </a:lnSpc>
              <a:spcBef>
                <a:spcPts val="0"/>
              </a:spcBef>
              <a:spcAft>
                <a:spcPts val="1800"/>
              </a:spcAft>
              <a:buClrTx/>
              <a:buSzTx/>
              <a:buFont typeface="Arial" pitchFamily="34" charset="0"/>
              <a:buBlip>
                <a:blip r:embed="rId3"/>
              </a:buBlip>
              <a:tabLst/>
              <a:defRPr/>
            </a:pPr>
            <a:r>
              <a:rPr lang="es-CL" dirty="0" smtClean="0"/>
              <a:t>La </a:t>
            </a:r>
            <a:r>
              <a:rPr lang="es-CL" b="1" dirty="0" smtClean="0"/>
              <a:t>luz en colores ultravioleta </a:t>
            </a:r>
            <a:r>
              <a:rPr lang="es-CL" dirty="0" smtClean="0"/>
              <a:t>que emite la materia muy caliente.</a:t>
            </a:r>
          </a:p>
          <a:p>
            <a:pPr marL="406474" lvl="0" indent="-406474">
              <a:buBlip>
                <a:blip r:embed="rId3"/>
              </a:buBlip>
              <a:defRPr/>
            </a:pPr>
            <a:r>
              <a:rPr lang="es-CL" dirty="0" smtClean="0"/>
              <a:t>La </a:t>
            </a:r>
            <a:r>
              <a:rPr lang="es-CL" b="1" dirty="0" smtClean="0"/>
              <a:t>luz en colores infrarrojos lejanos</a:t>
            </a:r>
            <a:r>
              <a:rPr lang="es-CL" dirty="0" smtClean="0"/>
              <a:t>, emitida por la materia oscura o fría, conocida también por ser la </a:t>
            </a:r>
            <a:r>
              <a:rPr lang="es-CL" b="1" dirty="0" smtClean="0"/>
              <a:t>materia prima para la formación de planetas y estrellas</a:t>
            </a:r>
            <a:r>
              <a:rPr lang="es-CL" dirty="0" smtClean="0"/>
              <a:t>.</a:t>
            </a:r>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8</a:t>
            </a:fld>
            <a:endParaRPr lang="es-CL"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CL" dirty="0" smtClean="0"/>
              <a:t>A pesar de siglos de observación, aún hoy los científicos saben muy poco sobre la composición del Universo.</a:t>
            </a:r>
          </a:p>
          <a:p>
            <a:r>
              <a:rPr lang="es-CL" dirty="0" smtClean="0"/>
              <a:t>Gracias al fondo cósmico de microondas, un brillo casi uniforme en todo el cielo, sabemos que en el Universo existe materia luminosa, tibia, fría y oscura.</a:t>
            </a:r>
          </a:p>
          <a:p>
            <a:r>
              <a:rPr lang="es-CL" dirty="0" smtClean="0"/>
              <a:t>El </a:t>
            </a:r>
            <a:r>
              <a:rPr lang="es-CL" b="1" dirty="0" smtClean="0"/>
              <a:t>estudio de la materia fría -como lo hace ALMA-permite investigar en profundidad la formación del Universo</a:t>
            </a:r>
            <a:r>
              <a:rPr lang="es-CL" dirty="0" smtClean="0"/>
              <a:t>, a través de la observación de galaxias y planetas, tan lejanos en el tiempo y en el espacio que son demasiado débiles para ser detectados a simple vista o con telescopios ópticos.</a:t>
            </a:r>
          </a:p>
          <a:p>
            <a:endParaRPr lang="es-CL" b="1" i="1" dirty="0" smtClean="0">
              <a:solidFill>
                <a:srgbClr val="006699"/>
              </a:solidFill>
            </a:endParaRPr>
          </a:p>
          <a:p>
            <a:r>
              <a:rPr lang="es-CL" b="1" i="1" dirty="0" smtClean="0">
                <a:solidFill>
                  <a:srgbClr val="006699"/>
                </a:solidFill>
              </a:rPr>
              <a:t>DATO: La radiación de fondo de microondas, detectada por primera vez en 1965 por los físicos estadounidenses: Arno Penzias y Robert Woodrow Wilson, es considerada como la principal prueba del modelo cosmológico del Big Bang del Universo.</a:t>
            </a:r>
          </a:p>
          <a:p>
            <a:r>
              <a:rPr lang="es-CL" b="1" i="1" dirty="0" smtClean="0">
                <a:solidFill>
                  <a:srgbClr val="006699"/>
                </a:solidFill>
              </a:rPr>
              <a:t>Se calcula que sólo un 25% del Universo está compuesto por materia capaz de emitir luz, es decir, observable.</a:t>
            </a:r>
          </a:p>
          <a:p>
            <a:endParaRPr lang="es-CL" dirty="0"/>
          </a:p>
        </p:txBody>
      </p:sp>
      <p:sp>
        <p:nvSpPr>
          <p:cNvPr id="4" name="3 Marcador de número de diapositiva"/>
          <p:cNvSpPr>
            <a:spLocks noGrp="1"/>
          </p:cNvSpPr>
          <p:nvPr>
            <p:ph type="sldNum" sz="quarter" idx="10"/>
          </p:nvPr>
        </p:nvSpPr>
        <p:spPr/>
        <p:txBody>
          <a:bodyPr/>
          <a:lstStyle/>
          <a:p>
            <a:fld id="{663B3B5C-C8FF-4C72-BBCD-C11E1533B68F}" type="slidenum">
              <a:rPr lang="es-CL" smtClean="0"/>
              <a:pPr/>
              <a:t>9</a:t>
            </a:fld>
            <a:endParaRPr lang="es-C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xt Izquierd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3"/>
              </a:buBlip>
              <a:defRPr sz="3200" b="1">
                <a:solidFill>
                  <a:srgbClr val="FFD130"/>
                </a:solidFill>
                <a:latin typeface="Century Gothic" pitchFamily="34" charset="0"/>
                <a:cs typeface="Arial" pitchFamily="34" charset="0"/>
              </a:defRPr>
            </a:lvl1pPr>
          </a:lstStyle>
          <a:p>
            <a:r>
              <a:rPr lang="es-ES" dirty="0" smtClean="0"/>
              <a:t>Haga clic para insertar título (</a:t>
            </a:r>
            <a:r>
              <a:rPr lang="es-ES" dirty="0" err="1" smtClean="0"/>
              <a:t>Century</a:t>
            </a:r>
            <a:r>
              <a:rPr lang="es-ES" dirty="0" smtClean="0"/>
              <a:t> </a:t>
            </a:r>
            <a:r>
              <a:rPr lang="es-ES" dirty="0" err="1" smtClean="0"/>
              <a:t>Gothic</a:t>
            </a:r>
            <a:r>
              <a:rPr lang="es-ES" dirty="0" smtClean="0"/>
              <a:t> 32, negrita)</a:t>
            </a:r>
            <a:endParaRPr lang="es-CL" dirty="0"/>
          </a:p>
        </p:txBody>
      </p:sp>
      <p:sp>
        <p:nvSpPr>
          <p:cNvPr id="5" name="4 Marcador de posición de imagen"/>
          <p:cNvSpPr>
            <a:spLocks noGrp="1"/>
          </p:cNvSpPr>
          <p:nvPr>
            <p:ph type="pic" sz="quarter" idx="10" hasCustomPrompt="1"/>
          </p:nvPr>
        </p:nvSpPr>
        <p:spPr>
          <a:xfrm>
            <a:off x="7105274"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3"/>
              </a:buBlip>
              <a:defRPr sz="1800" b="0">
                <a:solidFill>
                  <a:srgbClr val="006699"/>
                </a:solidFill>
              </a:defRPr>
            </a:lvl2pPr>
          </a:lstStyle>
          <a:p>
            <a:r>
              <a:rPr lang="es-CL" dirty="0" smtClean="0"/>
              <a:t>Haga </a:t>
            </a:r>
            <a:r>
              <a:rPr lang="es-CL" dirty="0" err="1" smtClean="0"/>
              <a:t>click</a:t>
            </a:r>
            <a:r>
              <a:rPr lang="es-CL" dirty="0" smtClean="0"/>
              <a:t> para insertar imagen: Ancho: 600 pixeles / Alto: 400 pixeles / Resolución: 72 pixeles  /  Formatos sugeridos: .</a:t>
            </a:r>
            <a:r>
              <a:rPr lang="es-CL" dirty="0" err="1" smtClean="0"/>
              <a:t>jpg</a:t>
            </a:r>
            <a:r>
              <a:rPr lang="es-CL" dirty="0" smtClean="0"/>
              <a:t>, .</a:t>
            </a:r>
            <a:r>
              <a:rPr lang="es-CL" dirty="0" err="1" smtClean="0"/>
              <a:t>png</a:t>
            </a:r>
            <a:r>
              <a:rPr lang="es-CL" dirty="0" smtClean="0"/>
              <a:t>, .</a:t>
            </a:r>
            <a:r>
              <a:rPr lang="es-CL" dirty="0" err="1" smtClean="0"/>
              <a:t>gif</a:t>
            </a:r>
            <a:r>
              <a:rPr lang="es-CL" dirty="0" smtClean="0"/>
              <a:t>, / Dato: Si utiliza las medidas sugeridas su presentación será más liviana.</a:t>
            </a:r>
            <a:endParaRPr lang="es-CL" dirty="0"/>
          </a:p>
        </p:txBody>
      </p:sp>
      <p:sp>
        <p:nvSpPr>
          <p:cNvPr id="7" name="6 Marcador de texto"/>
          <p:cNvSpPr>
            <a:spLocks noGrp="1"/>
          </p:cNvSpPr>
          <p:nvPr>
            <p:ph type="body" sz="quarter" idx="11" hasCustomPrompt="1"/>
          </p:nvPr>
        </p:nvSpPr>
        <p:spPr>
          <a:xfrm>
            <a:off x="1471548" y="1404442"/>
            <a:ext cx="5249608" cy="6264696"/>
          </a:xfrm>
          <a:prstGeom prst="rect">
            <a:avLst/>
          </a:prstGeom>
        </p:spPr>
        <p:txBody>
          <a:bodyPr lIns="162589" tIns="81295" rIns="162589" bIns="81295"/>
          <a:lstStyle>
            <a:lvl1pPr marL="0" indent="0" algn="l">
              <a:spcBef>
                <a:spcPts val="0"/>
              </a:spcBef>
              <a:spcAft>
                <a:spcPts val="1800"/>
              </a:spcAft>
              <a:buNone/>
              <a:defRPr sz="1900" b="0" baseline="0">
                <a:solidFill>
                  <a:srgbClr val="006699"/>
                </a:solidFill>
                <a:latin typeface="+mj-lt"/>
              </a:defRPr>
            </a:lvl1pPr>
            <a:lvl2pPr marL="508092" indent="-508092" algn="l">
              <a:spcBef>
                <a:spcPts val="0"/>
              </a:spcBef>
              <a:spcAft>
                <a:spcPts val="1800"/>
              </a:spcAft>
              <a:buFontTx/>
              <a:buBlip>
                <a:blip r:embed="rId3"/>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smtClean="0"/>
              <a:t>Haga clic para insertar texto (</a:t>
            </a:r>
            <a:r>
              <a:rPr lang="es-ES" dirty="0" err="1" smtClean="0"/>
              <a:t>Arial</a:t>
            </a:r>
            <a:r>
              <a:rPr lang="es-ES" dirty="0" smtClean="0"/>
              <a:t>, normal, 19) DATO: Si copia y pega desde otro documento, vaya al menú Inicio, seleccione Pegado Especial – Texto sin formato.</a:t>
            </a:r>
          </a:p>
          <a:p>
            <a:pPr lvl="1"/>
            <a:r>
              <a:rPr lang="es-ES" dirty="0" smtClean="0"/>
              <a:t>Segundo nivel</a:t>
            </a:r>
          </a:p>
          <a:p>
            <a:pPr lvl="2"/>
            <a:r>
              <a:rPr lang="es-ES" dirty="0" smtClean="0"/>
              <a:t>Tercer nivel</a:t>
            </a:r>
          </a:p>
        </p:txBody>
      </p:sp>
      <p:sp>
        <p:nvSpPr>
          <p:cNvPr id="9" name="8 Marcador de texto"/>
          <p:cNvSpPr>
            <a:spLocks noGrp="1"/>
          </p:cNvSpPr>
          <p:nvPr>
            <p:ph type="body" sz="quarter" idx="12" hasCustomPrompt="1"/>
          </p:nvPr>
        </p:nvSpPr>
        <p:spPr>
          <a:xfrm>
            <a:off x="6977459" y="7227412"/>
            <a:ext cx="8208912"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smtClean="0"/>
              <a:t>Haga clic para insertar pie de imagen (</a:t>
            </a:r>
            <a:r>
              <a:rPr lang="es-ES" dirty="0" err="1" smtClean="0"/>
              <a:t>Arial</a:t>
            </a:r>
            <a:r>
              <a:rPr lang="es-ES" dirty="0" smtClean="0"/>
              <a:t> 10, cursiva) Dato: Ponga el nombre de la imagen insertada, describa su origen y la fecha de captura.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xt Derech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3"/>
              </a:buBlip>
              <a:defRPr sz="3200" b="1">
                <a:solidFill>
                  <a:srgbClr val="FFD130"/>
                </a:solidFill>
                <a:latin typeface="Century Gothic" pitchFamily="34" charset="0"/>
                <a:cs typeface="Arial" pitchFamily="34" charset="0"/>
              </a:defRPr>
            </a:lvl1pPr>
          </a:lstStyle>
          <a:p>
            <a:r>
              <a:rPr lang="es-ES" dirty="0" smtClean="0"/>
              <a:t>Haga clic para insertar título (</a:t>
            </a:r>
            <a:r>
              <a:rPr lang="es-ES" dirty="0" err="1" smtClean="0"/>
              <a:t>Century</a:t>
            </a:r>
            <a:r>
              <a:rPr lang="es-ES" dirty="0" smtClean="0"/>
              <a:t> </a:t>
            </a:r>
            <a:r>
              <a:rPr lang="es-ES" dirty="0" err="1" smtClean="0"/>
              <a:t>Gothic</a:t>
            </a:r>
            <a:r>
              <a:rPr lang="es-ES" dirty="0" smtClean="0"/>
              <a:t> 32, negrita)</a:t>
            </a:r>
            <a:endParaRPr lang="es-CL" dirty="0"/>
          </a:p>
        </p:txBody>
      </p:sp>
      <p:sp>
        <p:nvSpPr>
          <p:cNvPr id="5" name="4 Marcador de posición de imagen"/>
          <p:cNvSpPr>
            <a:spLocks noGrp="1"/>
          </p:cNvSpPr>
          <p:nvPr>
            <p:ph type="pic" sz="quarter" idx="10" hasCustomPrompt="1"/>
          </p:nvPr>
        </p:nvSpPr>
        <p:spPr>
          <a:xfrm>
            <a:off x="1471548"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3"/>
              </a:buBlip>
              <a:defRPr sz="1800" b="0">
                <a:solidFill>
                  <a:srgbClr val="006699"/>
                </a:solidFill>
              </a:defRPr>
            </a:lvl2pPr>
          </a:lstStyle>
          <a:p>
            <a:r>
              <a:rPr lang="es-CL" dirty="0" smtClean="0"/>
              <a:t>Haga </a:t>
            </a:r>
            <a:r>
              <a:rPr lang="es-CL" dirty="0" err="1" smtClean="0"/>
              <a:t>click</a:t>
            </a:r>
            <a:r>
              <a:rPr lang="es-CL" dirty="0" smtClean="0"/>
              <a:t> para insertar imagen: Ancho: 600 pixeles / Alto: 400 pixeles / Resolución: 72 pixeles  /  Formatos sugeridos: .</a:t>
            </a:r>
            <a:r>
              <a:rPr lang="es-CL" dirty="0" err="1" smtClean="0"/>
              <a:t>jpg</a:t>
            </a:r>
            <a:r>
              <a:rPr lang="es-CL" dirty="0" smtClean="0"/>
              <a:t>, .</a:t>
            </a:r>
            <a:r>
              <a:rPr lang="es-CL" dirty="0" err="1" smtClean="0"/>
              <a:t>png</a:t>
            </a:r>
            <a:r>
              <a:rPr lang="es-CL" dirty="0" smtClean="0"/>
              <a:t>, .</a:t>
            </a:r>
            <a:r>
              <a:rPr lang="es-CL" dirty="0" err="1" smtClean="0"/>
              <a:t>gif</a:t>
            </a:r>
            <a:r>
              <a:rPr lang="es-CL" dirty="0" smtClean="0"/>
              <a:t>, / Dato: Si utiliza las medidas sugeridas su presentación será más liviana.</a:t>
            </a:r>
            <a:endParaRPr lang="es-CL" dirty="0"/>
          </a:p>
        </p:txBody>
      </p:sp>
      <p:sp>
        <p:nvSpPr>
          <p:cNvPr id="7" name="6 Marcador de texto"/>
          <p:cNvSpPr>
            <a:spLocks noGrp="1"/>
          </p:cNvSpPr>
          <p:nvPr>
            <p:ph type="body" sz="quarter" idx="11" hasCustomPrompt="1"/>
          </p:nvPr>
        </p:nvSpPr>
        <p:spPr>
          <a:xfrm>
            <a:off x="9922137" y="1404442"/>
            <a:ext cx="5249608" cy="6264000"/>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800"/>
              </a:spcAft>
              <a:buFontTx/>
              <a:buBlip>
                <a:blip r:embed="rId3"/>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smtClean="0"/>
              <a:t>Haga clic para insertar texto (</a:t>
            </a:r>
            <a:r>
              <a:rPr lang="es-ES" dirty="0" err="1" smtClean="0"/>
              <a:t>Arial</a:t>
            </a:r>
            <a:r>
              <a:rPr lang="es-ES" dirty="0" smtClean="0"/>
              <a:t>, normal, 19) DATO: Si copia y pega desde otro documento, vaya al menú Inicio, seleccione Pegado Especial – Texto sin formato.</a:t>
            </a:r>
          </a:p>
          <a:p>
            <a:pPr lvl="1"/>
            <a:r>
              <a:rPr lang="es-ES" dirty="0" smtClean="0"/>
              <a:t>Segundo nivel</a:t>
            </a:r>
          </a:p>
          <a:p>
            <a:pPr lvl="2"/>
            <a:r>
              <a:rPr lang="es-ES" dirty="0" smtClean="0"/>
              <a:t>Tercer nivel</a:t>
            </a:r>
          </a:p>
        </p:txBody>
      </p:sp>
      <p:sp>
        <p:nvSpPr>
          <p:cNvPr id="9" name="8 Marcador de texto"/>
          <p:cNvSpPr>
            <a:spLocks noGrp="1"/>
          </p:cNvSpPr>
          <p:nvPr>
            <p:ph type="body" sz="quarter" idx="12" hasCustomPrompt="1"/>
          </p:nvPr>
        </p:nvSpPr>
        <p:spPr>
          <a:xfrm>
            <a:off x="1358908" y="7227412"/>
            <a:ext cx="8210839"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smtClean="0"/>
              <a:t>Haga clic para insertar pie de imagen (</a:t>
            </a:r>
            <a:r>
              <a:rPr lang="es-ES" dirty="0" err="1" smtClean="0"/>
              <a:t>Arial</a:t>
            </a:r>
            <a:r>
              <a:rPr lang="es-ES" dirty="0" smtClean="0"/>
              <a:t> 10, cursiva) Dato: Ponga el nombre de la imagen insertada, describa su origen y la fecha de captura.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nimac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3"/>
              </a:buBlip>
              <a:defRPr sz="3200" b="1">
                <a:solidFill>
                  <a:srgbClr val="FFD130"/>
                </a:solidFill>
                <a:latin typeface="Century Gothic" pitchFamily="34" charset="0"/>
                <a:cs typeface="Arial" pitchFamily="34" charset="0"/>
              </a:defRPr>
            </a:lvl1pPr>
          </a:lstStyle>
          <a:p>
            <a:r>
              <a:rPr lang="es-ES" dirty="0" smtClean="0"/>
              <a:t>Haga clic para insertar título (</a:t>
            </a:r>
            <a:r>
              <a:rPr lang="es-ES" dirty="0" err="1" smtClean="0"/>
              <a:t>Century</a:t>
            </a:r>
            <a:r>
              <a:rPr lang="es-ES" dirty="0" smtClean="0"/>
              <a:t> </a:t>
            </a:r>
            <a:r>
              <a:rPr lang="es-ES" dirty="0" err="1" smtClean="0"/>
              <a:t>Gothic</a:t>
            </a:r>
            <a:r>
              <a:rPr lang="es-ES" dirty="0" smtClean="0"/>
              <a:t> 32, negrita)</a:t>
            </a:r>
            <a:endParaRPr lang="es-CL" dirty="0"/>
          </a:p>
        </p:txBody>
      </p:sp>
      <p:sp>
        <p:nvSpPr>
          <p:cNvPr id="5" name="4 Marcador de posición de imagen"/>
          <p:cNvSpPr>
            <a:spLocks noGrp="1"/>
          </p:cNvSpPr>
          <p:nvPr>
            <p:ph type="pic" sz="quarter" idx="10" hasCustomPrompt="1"/>
          </p:nvPr>
        </p:nvSpPr>
        <p:spPr>
          <a:xfrm>
            <a:off x="1471548" y="1499919"/>
            <a:ext cx="8066471" cy="5633604"/>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3"/>
              </a:buBlip>
              <a:defRPr sz="1800" b="0">
                <a:solidFill>
                  <a:srgbClr val="006699"/>
                </a:solidFill>
              </a:defRPr>
            </a:lvl2pPr>
          </a:lstStyle>
          <a:p>
            <a:r>
              <a:rPr lang="es-CL" dirty="0" smtClean="0"/>
              <a:t>Haga </a:t>
            </a:r>
            <a:r>
              <a:rPr lang="es-CL" dirty="0" err="1" smtClean="0"/>
              <a:t>click</a:t>
            </a:r>
            <a:r>
              <a:rPr lang="es-CL" dirty="0" smtClean="0"/>
              <a:t> para insertar imagen: Ancho: 600 pixeles / Alto: 400 pixeles / Resolución: 72 pixeles  /  Formatos sugeridos: .</a:t>
            </a:r>
            <a:r>
              <a:rPr lang="es-CL" dirty="0" err="1" smtClean="0"/>
              <a:t>jpg</a:t>
            </a:r>
            <a:r>
              <a:rPr lang="es-CL" dirty="0" smtClean="0"/>
              <a:t>, .</a:t>
            </a:r>
            <a:r>
              <a:rPr lang="es-CL" dirty="0" err="1" smtClean="0"/>
              <a:t>png</a:t>
            </a:r>
            <a:r>
              <a:rPr lang="es-CL" dirty="0" smtClean="0"/>
              <a:t>, .</a:t>
            </a:r>
            <a:r>
              <a:rPr lang="es-CL" dirty="0" err="1" smtClean="0"/>
              <a:t>gif</a:t>
            </a:r>
            <a:r>
              <a:rPr lang="es-CL" dirty="0" smtClean="0"/>
              <a:t>, / Dato: Si utiliza las medidas sugeridas su presentación será más liviana.</a:t>
            </a:r>
            <a:endParaRPr lang="es-CL" dirty="0"/>
          </a:p>
        </p:txBody>
      </p:sp>
      <p:sp>
        <p:nvSpPr>
          <p:cNvPr id="7" name="6 Marcador de texto"/>
          <p:cNvSpPr>
            <a:spLocks noGrp="1"/>
          </p:cNvSpPr>
          <p:nvPr>
            <p:ph type="body" sz="quarter" idx="11" hasCustomPrompt="1"/>
          </p:nvPr>
        </p:nvSpPr>
        <p:spPr>
          <a:xfrm>
            <a:off x="9922137" y="1404442"/>
            <a:ext cx="5249608" cy="6264000"/>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800"/>
              </a:spcAft>
              <a:buFontTx/>
              <a:buBlip>
                <a:blip r:embed="rId3"/>
              </a:buBlip>
              <a:defRPr sz="1900">
                <a:solidFill>
                  <a:srgbClr val="006699"/>
                </a:solidFill>
                <a:latin typeface="+mj-lt"/>
              </a:defRPr>
            </a:lvl2pPr>
            <a:lvl3pPr marL="959729" indent="-406474" algn="l">
              <a:spcBef>
                <a:spcPts val="0"/>
              </a:spcBef>
              <a:spcAft>
                <a:spcPts val="1800"/>
              </a:spcAft>
              <a:defRPr sz="19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smtClean="0"/>
              <a:t>Haga clic para insertar texto (</a:t>
            </a:r>
            <a:r>
              <a:rPr lang="es-ES" dirty="0" err="1" smtClean="0"/>
              <a:t>Arial</a:t>
            </a:r>
            <a:r>
              <a:rPr lang="es-ES" dirty="0" smtClean="0"/>
              <a:t>, normal, 19) DATO: Si copia y pega desde otro documento, vaya al menú Inicio, seleccione Pegado Especial – Texto sin formato.</a:t>
            </a:r>
          </a:p>
          <a:p>
            <a:pPr lvl="1"/>
            <a:r>
              <a:rPr lang="es-ES" dirty="0" smtClean="0"/>
              <a:t>Segundo nivel</a:t>
            </a:r>
          </a:p>
          <a:p>
            <a:pPr lvl="2"/>
            <a:r>
              <a:rPr lang="es-ES" dirty="0" smtClean="0"/>
              <a:t>Tercer nivel</a:t>
            </a:r>
          </a:p>
        </p:txBody>
      </p:sp>
      <p:sp>
        <p:nvSpPr>
          <p:cNvPr id="9" name="8 Marcador de texto"/>
          <p:cNvSpPr>
            <a:spLocks noGrp="1"/>
          </p:cNvSpPr>
          <p:nvPr>
            <p:ph type="body" sz="quarter" idx="12" hasCustomPrompt="1"/>
          </p:nvPr>
        </p:nvSpPr>
        <p:spPr>
          <a:xfrm>
            <a:off x="1358908" y="7227412"/>
            <a:ext cx="8210839"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smtClean="0"/>
              <a:t>Haga clic para insertar pie de imagen (</a:t>
            </a:r>
            <a:r>
              <a:rPr lang="es-ES" dirty="0" err="1" smtClean="0"/>
              <a:t>Arial</a:t>
            </a:r>
            <a:r>
              <a:rPr lang="es-ES" dirty="0" smtClean="0"/>
              <a:t> 10, cursiva) Dato: Ponga el nombre de la imagen insertada, describa su origen y la fecha de captura.</a:t>
            </a:r>
            <a:endParaRPr lang="es-CL"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g Apaizad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178684" y="238917"/>
            <a:ext cx="14505218" cy="748857"/>
          </a:xfrm>
          <a:prstGeom prst="rect">
            <a:avLst/>
          </a:prstGeom>
        </p:spPr>
        <p:txBody>
          <a:bodyPr lIns="162589" tIns="81295" rIns="162589" bIns="81295"/>
          <a:lstStyle>
            <a:lvl1pPr algn="r">
              <a:buFontTx/>
              <a:buBlip>
                <a:blip r:embed="rId3"/>
              </a:buBlip>
              <a:defRPr sz="3200" b="1">
                <a:solidFill>
                  <a:srgbClr val="FFD130"/>
                </a:solidFill>
                <a:latin typeface="Century Gothic" pitchFamily="34" charset="0"/>
                <a:cs typeface="Arial" pitchFamily="34" charset="0"/>
              </a:defRPr>
            </a:lvl1pPr>
          </a:lstStyle>
          <a:p>
            <a:r>
              <a:rPr lang="es-ES" dirty="0" smtClean="0"/>
              <a:t>Haga clic para insertar título (</a:t>
            </a:r>
            <a:r>
              <a:rPr lang="es-ES" dirty="0" err="1" smtClean="0"/>
              <a:t>Century</a:t>
            </a:r>
            <a:r>
              <a:rPr lang="es-ES" dirty="0" smtClean="0"/>
              <a:t> </a:t>
            </a:r>
            <a:r>
              <a:rPr lang="es-ES" dirty="0" err="1" smtClean="0"/>
              <a:t>Gothic</a:t>
            </a:r>
            <a:r>
              <a:rPr lang="es-ES" dirty="0" smtClean="0"/>
              <a:t> 32, negrita)</a:t>
            </a:r>
            <a:endParaRPr lang="es-CL" dirty="0"/>
          </a:p>
        </p:txBody>
      </p:sp>
      <p:sp>
        <p:nvSpPr>
          <p:cNvPr id="5" name="4 Marcador de posición de imagen"/>
          <p:cNvSpPr>
            <a:spLocks noGrp="1"/>
          </p:cNvSpPr>
          <p:nvPr>
            <p:ph type="pic" sz="quarter" idx="10" hasCustomPrompt="1"/>
          </p:nvPr>
        </p:nvSpPr>
        <p:spPr>
          <a:xfrm>
            <a:off x="1471548" y="2780284"/>
            <a:ext cx="13700197" cy="4353239"/>
          </a:xfrm>
          <a:prstGeom prst="rect">
            <a:avLst/>
          </a:prstGeom>
        </p:spPr>
        <p:txBody>
          <a:bodyPr lIns="162589" tIns="81295" rIns="162589" bIns="81295"/>
          <a:lstStyle>
            <a:lvl1pPr marL="0" indent="0">
              <a:buFontTx/>
              <a:buNone/>
              <a:defRPr sz="1800" baseline="0">
                <a:solidFill>
                  <a:srgbClr val="006699"/>
                </a:solidFill>
              </a:defRPr>
            </a:lvl1pPr>
            <a:lvl2pPr marL="508092" indent="-508092">
              <a:buFontTx/>
              <a:buBlip>
                <a:blip r:embed="rId3"/>
              </a:buBlip>
              <a:defRPr sz="1800" b="0">
                <a:solidFill>
                  <a:srgbClr val="006699"/>
                </a:solidFill>
              </a:defRPr>
            </a:lvl2pPr>
          </a:lstStyle>
          <a:p>
            <a:r>
              <a:rPr lang="es-CL" dirty="0" smtClean="0"/>
              <a:t>Haga </a:t>
            </a:r>
            <a:r>
              <a:rPr lang="es-CL" dirty="0" err="1" smtClean="0"/>
              <a:t>click</a:t>
            </a:r>
            <a:r>
              <a:rPr lang="es-CL" dirty="0" smtClean="0"/>
              <a:t> para insertar imagen: Ancho: 1000 pixeles / Alto: 350 pixeles / Resolución: 72 pixeles  /  Formatos sugeridos: .</a:t>
            </a:r>
            <a:r>
              <a:rPr lang="es-CL" dirty="0" err="1" smtClean="0"/>
              <a:t>jpg</a:t>
            </a:r>
            <a:r>
              <a:rPr lang="es-CL" dirty="0" smtClean="0"/>
              <a:t>, .</a:t>
            </a:r>
            <a:r>
              <a:rPr lang="es-CL" dirty="0" err="1" smtClean="0"/>
              <a:t>png</a:t>
            </a:r>
            <a:r>
              <a:rPr lang="es-CL" dirty="0" smtClean="0"/>
              <a:t>, .</a:t>
            </a:r>
            <a:r>
              <a:rPr lang="es-CL" dirty="0" err="1" smtClean="0"/>
              <a:t>gif</a:t>
            </a:r>
            <a:r>
              <a:rPr lang="es-CL" dirty="0" smtClean="0"/>
              <a:t>, / Dato: Si utiliza las medidas sugeridas su presentación será más liviana.</a:t>
            </a:r>
            <a:endParaRPr lang="es-CL" dirty="0"/>
          </a:p>
        </p:txBody>
      </p:sp>
      <p:sp>
        <p:nvSpPr>
          <p:cNvPr id="7" name="6 Marcador de texto"/>
          <p:cNvSpPr>
            <a:spLocks noGrp="1"/>
          </p:cNvSpPr>
          <p:nvPr>
            <p:ph type="body" sz="quarter" idx="11" hasCustomPrompt="1"/>
          </p:nvPr>
        </p:nvSpPr>
        <p:spPr>
          <a:xfrm>
            <a:off x="1471548" y="1499919"/>
            <a:ext cx="13700197" cy="1024292"/>
          </a:xfrm>
          <a:prstGeom prst="rect">
            <a:avLst/>
          </a:prstGeom>
        </p:spPr>
        <p:txBody>
          <a:bodyPr lIns="162589" tIns="81295" rIns="162589" bIns="81295"/>
          <a:lstStyle>
            <a:lvl1pPr marL="0" indent="0" algn="l">
              <a:spcBef>
                <a:spcPts val="0"/>
              </a:spcBef>
              <a:spcAft>
                <a:spcPts val="1800"/>
              </a:spcAft>
              <a:buNone/>
              <a:defRPr sz="1900" b="0">
                <a:solidFill>
                  <a:srgbClr val="006699"/>
                </a:solidFill>
                <a:latin typeface="+mj-lt"/>
              </a:defRPr>
            </a:lvl1pPr>
            <a:lvl2pPr marL="508092" indent="-508092" algn="l">
              <a:spcBef>
                <a:spcPts val="0"/>
              </a:spcBef>
              <a:spcAft>
                <a:spcPts val="1067"/>
              </a:spcAft>
              <a:buFontTx/>
              <a:buBlip>
                <a:blip r:embed="rId3"/>
              </a:buBlip>
              <a:defRPr sz="2100">
                <a:solidFill>
                  <a:srgbClr val="006699"/>
                </a:solidFill>
                <a:latin typeface="+mj-lt"/>
              </a:defRPr>
            </a:lvl2pPr>
            <a:lvl3pPr marL="959729" indent="-406474" algn="l">
              <a:spcBef>
                <a:spcPts val="0"/>
              </a:spcBef>
              <a:spcAft>
                <a:spcPts val="1067"/>
              </a:spcAft>
              <a:defRPr sz="2100">
                <a:solidFill>
                  <a:srgbClr val="006699"/>
                </a:solidFill>
                <a:latin typeface="+mj-lt"/>
              </a:defRPr>
            </a:lvl3pPr>
            <a:lvl4pPr>
              <a:defRPr sz="2100">
                <a:solidFill>
                  <a:srgbClr val="006699"/>
                </a:solidFill>
                <a:latin typeface="+mj-lt"/>
              </a:defRPr>
            </a:lvl4pPr>
            <a:lvl5pPr>
              <a:defRPr sz="2100">
                <a:solidFill>
                  <a:srgbClr val="006699"/>
                </a:solidFill>
                <a:latin typeface="+mj-lt"/>
              </a:defRPr>
            </a:lvl5pPr>
          </a:lstStyle>
          <a:p>
            <a:pPr lvl="0"/>
            <a:r>
              <a:rPr lang="es-ES" dirty="0" smtClean="0"/>
              <a:t>Haga clic para insertar texto (</a:t>
            </a:r>
            <a:r>
              <a:rPr lang="es-ES" dirty="0" err="1" smtClean="0"/>
              <a:t>Arial</a:t>
            </a:r>
            <a:r>
              <a:rPr lang="es-ES" dirty="0" smtClean="0"/>
              <a:t>, normal, 19) DATO: Si copia y pega desde otro documento, vaya al menú Inicio, seleccione Pegado Especial – Texto sin formato.</a:t>
            </a:r>
          </a:p>
        </p:txBody>
      </p:sp>
      <p:sp>
        <p:nvSpPr>
          <p:cNvPr id="9" name="8 Marcador de texto"/>
          <p:cNvSpPr>
            <a:spLocks noGrp="1"/>
          </p:cNvSpPr>
          <p:nvPr>
            <p:ph type="body" sz="quarter" idx="12" hasCustomPrompt="1"/>
          </p:nvPr>
        </p:nvSpPr>
        <p:spPr>
          <a:xfrm>
            <a:off x="1341806" y="7227412"/>
            <a:ext cx="13844565" cy="513734"/>
          </a:xfrm>
          <a:prstGeom prst="rect">
            <a:avLst/>
          </a:prstGeom>
        </p:spPr>
        <p:txBody>
          <a:bodyPr lIns="162589" tIns="81295" rIns="162589" bIns="81295"/>
          <a:lstStyle>
            <a:lvl1pPr marL="0" indent="0">
              <a:spcBef>
                <a:spcPts val="0"/>
              </a:spcBef>
              <a:spcAft>
                <a:spcPts val="300"/>
              </a:spcAft>
              <a:buNone/>
              <a:defRPr sz="1000" i="1" baseline="0">
                <a:solidFill>
                  <a:srgbClr val="006699"/>
                </a:solidFill>
                <a:latin typeface="+mn-lt"/>
              </a:defRPr>
            </a:lvl1pPr>
            <a:lvl2pPr>
              <a:defRPr sz="1400">
                <a:solidFill>
                  <a:srgbClr val="006699"/>
                </a:solidFill>
                <a:latin typeface="+mn-lt"/>
              </a:defRPr>
            </a:lvl2pPr>
            <a:lvl3pPr>
              <a:defRPr sz="1400">
                <a:solidFill>
                  <a:srgbClr val="006699"/>
                </a:solidFill>
                <a:latin typeface="+mn-lt"/>
              </a:defRPr>
            </a:lvl3pPr>
            <a:lvl4pPr>
              <a:defRPr sz="1400">
                <a:solidFill>
                  <a:srgbClr val="006699"/>
                </a:solidFill>
                <a:latin typeface="+mn-lt"/>
              </a:defRPr>
            </a:lvl4pPr>
            <a:lvl5pPr>
              <a:defRPr sz="1400">
                <a:solidFill>
                  <a:srgbClr val="006699"/>
                </a:solidFill>
                <a:latin typeface="+mn-lt"/>
              </a:defRPr>
            </a:lvl5pPr>
          </a:lstStyle>
          <a:p>
            <a:pPr lvl="0"/>
            <a:r>
              <a:rPr lang="es-ES" dirty="0" smtClean="0"/>
              <a:t>Haga clic para insertar pie de imagen (</a:t>
            </a:r>
            <a:r>
              <a:rPr lang="es-ES" dirty="0" err="1" smtClean="0"/>
              <a:t>Arial</a:t>
            </a:r>
            <a:r>
              <a:rPr lang="es-ES" dirty="0" smtClean="0"/>
              <a:t> 10, cursiva) Dato: Ponga el nombre de la imagen insertada, describa su origen y la fecha de captura.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ortada2">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ortada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1625895" rtl="0" eaLnBrk="1" latinLnBrk="0" hangingPunct="1">
        <a:spcBef>
          <a:spcPct val="0"/>
        </a:spcBef>
        <a:buNone/>
        <a:defRPr sz="7800" kern="1200">
          <a:solidFill>
            <a:schemeClr val="tx1"/>
          </a:solidFill>
          <a:latin typeface="+mj-lt"/>
          <a:ea typeface="+mj-ea"/>
          <a:cs typeface="+mj-cs"/>
        </a:defRPr>
      </a:lvl1pPr>
    </p:titleStyle>
    <p:bodyStyle>
      <a:lvl1pPr marL="609710" indent="-609710" algn="l" defTabSz="1625895"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1039" indent="-508092" algn="l" defTabSz="1625895"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32368" indent="-406474" algn="l" defTabSz="1625895"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45316"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58263"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71210"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84158"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97105"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10052" indent="-406474" algn="l" defTabSz="1625895"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s-CL"/>
      </a:defPPr>
      <a:lvl1pPr marL="0" algn="l" defTabSz="1625895" rtl="0" eaLnBrk="1" latinLnBrk="0" hangingPunct="1">
        <a:defRPr sz="3200" kern="1200">
          <a:solidFill>
            <a:schemeClr val="tx1"/>
          </a:solidFill>
          <a:latin typeface="+mn-lt"/>
          <a:ea typeface="+mn-ea"/>
          <a:cs typeface="+mn-cs"/>
        </a:defRPr>
      </a:lvl1pPr>
      <a:lvl2pPr marL="812947" algn="l" defTabSz="1625895" rtl="0" eaLnBrk="1" latinLnBrk="0" hangingPunct="1">
        <a:defRPr sz="3200" kern="1200">
          <a:solidFill>
            <a:schemeClr val="tx1"/>
          </a:solidFill>
          <a:latin typeface="+mn-lt"/>
          <a:ea typeface="+mn-ea"/>
          <a:cs typeface="+mn-cs"/>
        </a:defRPr>
      </a:lvl2pPr>
      <a:lvl3pPr marL="1625895" algn="l" defTabSz="1625895" rtl="0" eaLnBrk="1" latinLnBrk="0" hangingPunct="1">
        <a:defRPr sz="3200" kern="1200">
          <a:solidFill>
            <a:schemeClr val="tx1"/>
          </a:solidFill>
          <a:latin typeface="+mn-lt"/>
          <a:ea typeface="+mn-ea"/>
          <a:cs typeface="+mn-cs"/>
        </a:defRPr>
      </a:lvl3pPr>
      <a:lvl4pPr marL="2438842" algn="l" defTabSz="1625895" rtl="0" eaLnBrk="1" latinLnBrk="0" hangingPunct="1">
        <a:defRPr sz="3200" kern="1200">
          <a:solidFill>
            <a:schemeClr val="tx1"/>
          </a:solidFill>
          <a:latin typeface="+mn-lt"/>
          <a:ea typeface="+mn-ea"/>
          <a:cs typeface="+mn-cs"/>
        </a:defRPr>
      </a:lvl4pPr>
      <a:lvl5pPr marL="3251789" algn="l" defTabSz="1625895" rtl="0" eaLnBrk="1" latinLnBrk="0" hangingPunct="1">
        <a:defRPr sz="3200" kern="1200">
          <a:solidFill>
            <a:schemeClr val="tx1"/>
          </a:solidFill>
          <a:latin typeface="+mn-lt"/>
          <a:ea typeface="+mn-ea"/>
          <a:cs typeface="+mn-cs"/>
        </a:defRPr>
      </a:lvl5pPr>
      <a:lvl6pPr marL="4064737" algn="l" defTabSz="1625895" rtl="0" eaLnBrk="1" latinLnBrk="0" hangingPunct="1">
        <a:defRPr sz="3200" kern="1200">
          <a:solidFill>
            <a:schemeClr val="tx1"/>
          </a:solidFill>
          <a:latin typeface="+mn-lt"/>
          <a:ea typeface="+mn-ea"/>
          <a:cs typeface="+mn-cs"/>
        </a:defRPr>
      </a:lvl6pPr>
      <a:lvl7pPr marL="4877684" algn="l" defTabSz="1625895" rtl="0" eaLnBrk="1" latinLnBrk="0" hangingPunct="1">
        <a:defRPr sz="3200" kern="1200">
          <a:solidFill>
            <a:schemeClr val="tx1"/>
          </a:solidFill>
          <a:latin typeface="+mn-lt"/>
          <a:ea typeface="+mn-ea"/>
          <a:cs typeface="+mn-cs"/>
        </a:defRPr>
      </a:lvl7pPr>
      <a:lvl8pPr marL="5690631" algn="l" defTabSz="1625895" rtl="0" eaLnBrk="1" latinLnBrk="0" hangingPunct="1">
        <a:defRPr sz="3200" kern="1200">
          <a:solidFill>
            <a:schemeClr val="tx1"/>
          </a:solidFill>
          <a:latin typeface="+mn-lt"/>
          <a:ea typeface="+mn-ea"/>
          <a:cs typeface="+mn-cs"/>
        </a:defRPr>
      </a:lvl8pPr>
      <a:lvl9pPr marL="6503579" algn="l" defTabSz="1625895"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3.png"/><Relationship Id="rId6"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pt-BR" sz="1000" b="1" i="1" dirty="0" smtClean="0">
                <a:solidFill>
                  <a:srgbClr val="006699"/>
                </a:solidFill>
              </a:rPr>
              <a:t>Galaxia Centaurus A </a:t>
            </a:r>
            <a:r>
              <a:rPr lang="pt-BR" sz="1000" b="1" i="1" dirty="0" err="1" smtClean="0">
                <a:solidFill>
                  <a:srgbClr val="006699"/>
                </a:solidFill>
              </a:rPr>
              <a:t>en</a:t>
            </a:r>
            <a:r>
              <a:rPr lang="pt-BR" sz="1000" b="1" i="1" dirty="0" smtClean="0">
                <a:solidFill>
                  <a:srgbClr val="006699"/>
                </a:solidFill>
              </a:rPr>
              <a:t> distintas longitudes de onda.</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32"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Galaxia Centaurus A vista con el observatorio ALMA en longitudes de onda de radio milimétricas y </a:t>
            </a:r>
            <a:r>
              <a:rPr lang="es-CL" sz="1000" b="1" i="1" dirty="0" err="1" smtClean="0">
                <a:solidFill>
                  <a:srgbClr val="006699"/>
                </a:solidFill>
              </a:rPr>
              <a:t>submilimétricas</a:t>
            </a:r>
            <a:r>
              <a:rPr lang="es-CL" sz="1000" b="1" i="1" dirty="0" smtClean="0">
                <a:solidFill>
                  <a:srgbClr val="006699"/>
                </a:solidFill>
              </a:rPr>
              <a:t>.</a:t>
            </a:r>
          </a:p>
          <a:p>
            <a:pPr lvl="0">
              <a:spcAft>
                <a:spcPts val="300"/>
              </a:spcAft>
            </a:pPr>
            <a:r>
              <a:rPr lang="es-CL" sz="1000" b="1" i="1" dirty="0" smtClean="0">
                <a:solidFill>
                  <a:srgbClr val="006699"/>
                </a:solidFill>
              </a:rPr>
              <a:t>Crédito: ALMA (ESO/</a:t>
            </a:r>
            <a:r>
              <a:rPr lang="es-CL" sz="1000" b="1" i="1" dirty="0" err="1" smtClean="0">
                <a:solidFill>
                  <a:srgbClr val="006699"/>
                </a:solidFill>
              </a:rPr>
              <a:t>NAOJ</a:t>
            </a:r>
            <a:r>
              <a:rPr lang="es-CL" sz="1000" b="1" i="1" dirty="0" smtClean="0">
                <a:solidFill>
                  <a:srgbClr val="006699"/>
                </a:solidFill>
              </a:rPr>
              <a:t>/</a:t>
            </a:r>
            <a:r>
              <a:rPr lang="es-CL" sz="1000" b="1" i="1" dirty="0" err="1" smtClean="0">
                <a:solidFill>
                  <a:srgbClr val="006699"/>
                </a:solidFill>
              </a:rPr>
              <a:t>NRAO</a:t>
            </a:r>
            <a:r>
              <a:rPr lang="es-CL" sz="1000" b="1" i="1" dirty="0" smtClean="0">
                <a:solidFill>
                  <a:srgbClr val="006699"/>
                </a:solidFill>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31"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Galaxia Centaurus A vista con el radiotelescopio VLA en longitudes de onda de radio.</a:t>
            </a:r>
          </a:p>
          <a:p>
            <a:pPr lvl="0">
              <a:spcAft>
                <a:spcPts val="300"/>
              </a:spcAft>
            </a:pPr>
            <a:r>
              <a:rPr kumimoji="0" lang="es-CL" sz="1000" i="1" u="none" strike="noStrike" kern="1200" cap="none" spc="0" normalizeH="0" baseline="0" noProof="0" dirty="0" smtClean="0">
                <a:ln>
                  <a:noFill/>
                </a:ln>
                <a:solidFill>
                  <a:srgbClr val="006699"/>
                </a:solidFill>
                <a:effectLst/>
                <a:uLnTx/>
                <a:uFillTx/>
                <a:latin typeface="+mn-lt"/>
                <a:ea typeface="+mn-ea"/>
                <a:cs typeface="+mn-cs"/>
              </a:rPr>
              <a:t>Crédito: </a:t>
            </a:r>
            <a:r>
              <a:rPr lang="es-CL" sz="1000" i="1" noProof="0" dirty="0" smtClean="0">
                <a:solidFill>
                  <a:srgbClr val="006699"/>
                </a:solidFill>
              </a:rPr>
              <a:t>R</a:t>
            </a:r>
            <a:r>
              <a:rPr lang="es-CL" sz="1000" i="1" dirty="0" err="1" smtClean="0">
                <a:solidFill>
                  <a:srgbClr val="006699"/>
                </a:solidFill>
              </a:rPr>
              <a:t>adiotelescopio</a:t>
            </a:r>
            <a:r>
              <a:rPr lang="es-CL" sz="1000" i="1" dirty="0" smtClean="0">
                <a:solidFill>
                  <a:srgbClr val="006699"/>
                </a:solidFill>
              </a:rPr>
              <a:t> </a:t>
            </a:r>
            <a:r>
              <a:rPr lang="es-CL" sz="1000" i="1" dirty="0" err="1" smtClean="0">
                <a:solidFill>
                  <a:srgbClr val="006699"/>
                </a:solidFill>
              </a:rPr>
              <a:t>VLA</a:t>
            </a:r>
            <a:r>
              <a:rPr lang="es-CL" sz="1000" i="1" dirty="0" smtClean="0">
                <a:solidFill>
                  <a:srgbClr val="006699"/>
                </a:solidFill>
              </a:rPr>
              <a:t>.</a:t>
            </a:r>
            <a:endParaRPr kumimoji="0" lang="es-CL" sz="1000" i="1" u="none" strike="noStrike" kern="1200" cap="none" spc="0" normalizeH="0" baseline="0" noProof="0" dirty="0">
              <a:ln>
                <a:noFill/>
              </a:ln>
              <a:solidFill>
                <a:srgbClr val="006699"/>
              </a:solidFill>
              <a:effectLst/>
              <a:uLnTx/>
              <a:uFillTx/>
              <a:latin typeface="+mn-lt"/>
              <a:ea typeface="+mn-ea"/>
              <a:cs typeface="+mn-cs"/>
            </a:endParaRPr>
          </a:p>
        </p:txBody>
      </p:sp>
      <p:sp>
        <p:nvSpPr>
          <p:cNvPr id="30"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Galaxia </a:t>
            </a:r>
            <a:r>
              <a:rPr lang="es-CL" sz="1000" b="1" i="1" dirty="0" err="1" smtClean="0">
                <a:solidFill>
                  <a:srgbClr val="006699"/>
                </a:solidFill>
              </a:rPr>
              <a:t>Centaurus</a:t>
            </a:r>
            <a:r>
              <a:rPr lang="es-CL" sz="1000" b="1" i="1" dirty="0" smtClean="0">
                <a:solidFill>
                  <a:srgbClr val="006699"/>
                </a:solidFill>
              </a:rPr>
              <a:t> A vista con el observatorio </a:t>
            </a:r>
            <a:r>
              <a:rPr lang="es-CL" sz="1000" b="1" i="1" dirty="0" err="1" smtClean="0">
                <a:solidFill>
                  <a:srgbClr val="006699"/>
                </a:solidFill>
              </a:rPr>
              <a:t>Spizter</a:t>
            </a:r>
            <a:r>
              <a:rPr lang="es-CL" sz="1000" b="1" i="1" dirty="0" smtClean="0">
                <a:solidFill>
                  <a:srgbClr val="006699"/>
                </a:solidFill>
              </a:rPr>
              <a:t> en longitudes de onda infrarrojas.</a:t>
            </a:r>
          </a:p>
          <a:p>
            <a:pPr lvl="0">
              <a:spcAft>
                <a:spcPts val="300"/>
              </a:spcAft>
            </a:pPr>
            <a:r>
              <a:rPr lang="es-CL" sz="1000" i="1" dirty="0" smtClean="0">
                <a:solidFill>
                  <a:srgbClr val="006699"/>
                </a:solidFill>
              </a:rPr>
              <a:t>Crédito: Observatorio </a:t>
            </a:r>
            <a:r>
              <a:rPr lang="es-CL" sz="1000" i="1" dirty="0" err="1" smtClean="0">
                <a:solidFill>
                  <a:srgbClr val="006699"/>
                </a:solidFill>
              </a:rPr>
              <a:t>Spizter</a:t>
            </a:r>
            <a:r>
              <a:rPr lang="es-CL" sz="1000" i="1" dirty="0" smtClean="0">
                <a:solidFill>
                  <a:srgbClr val="006699"/>
                </a:solidFill>
              </a:rPr>
              <a:t>.</a:t>
            </a:r>
          </a:p>
        </p:txBody>
      </p:sp>
      <p:sp>
        <p:nvSpPr>
          <p:cNvPr id="29"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Galaxia Centaurus A vista combinada en longitudes de onda de luz visible y rayos x.</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28" name="20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Galaxia Centaurus A vista con el telescopio Chandra en longitudes de onda de rayos x.</a:t>
            </a:r>
          </a:p>
          <a:p>
            <a:pPr lvl="0">
              <a:spcAft>
                <a:spcPts val="300"/>
              </a:spcAft>
            </a:pPr>
            <a:r>
              <a:rPr kumimoji="0" lang="es-CL" sz="1000" i="1" u="none" strike="noStrike" kern="1200" cap="none" spc="0" normalizeH="0" baseline="0" noProof="0" dirty="0" smtClean="0">
                <a:ln>
                  <a:noFill/>
                </a:ln>
                <a:solidFill>
                  <a:srgbClr val="006699"/>
                </a:solidFill>
                <a:effectLst/>
                <a:uLnTx/>
                <a:uFillTx/>
                <a:latin typeface="+mn-lt"/>
                <a:ea typeface="+mn-ea"/>
                <a:cs typeface="+mn-cs"/>
              </a:rPr>
              <a:t>Crédito: </a:t>
            </a:r>
            <a:r>
              <a:rPr lang="es-CL" sz="1000" i="1" noProof="0" dirty="0" smtClean="0">
                <a:solidFill>
                  <a:srgbClr val="006699"/>
                </a:solidFill>
              </a:rPr>
              <a:t>T</a:t>
            </a:r>
            <a:r>
              <a:rPr lang="es-CL" sz="1000" i="1" dirty="0" err="1" smtClean="0">
                <a:solidFill>
                  <a:srgbClr val="006699"/>
                </a:solidFill>
              </a:rPr>
              <a:t>elescopio</a:t>
            </a:r>
            <a:r>
              <a:rPr lang="es-CL" sz="1000" i="1" dirty="0" smtClean="0">
                <a:solidFill>
                  <a:srgbClr val="006699"/>
                </a:solidFill>
              </a:rPr>
              <a:t> </a:t>
            </a:r>
            <a:r>
              <a:rPr lang="es-CL" sz="1000" i="1" dirty="0" err="1" smtClean="0">
                <a:solidFill>
                  <a:srgbClr val="006699"/>
                </a:solidFill>
              </a:rPr>
              <a:t>Chandra</a:t>
            </a:r>
            <a:r>
              <a:rPr lang="es-CL" sz="1000" i="1" dirty="0" smtClean="0">
                <a:solidFill>
                  <a:srgbClr val="006699"/>
                </a:solidFill>
              </a:rPr>
              <a:t>.</a:t>
            </a:r>
            <a:endParaRPr kumimoji="0" lang="es-CL" sz="1000" i="1" u="none" strike="noStrike" kern="1200" cap="none" spc="0" normalizeH="0" baseline="0" noProof="0" dirty="0">
              <a:ln>
                <a:noFill/>
              </a:ln>
              <a:solidFill>
                <a:srgbClr val="006699"/>
              </a:solidFill>
              <a:effectLst/>
              <a:uLnTx/>
              <a:uFillTx/>
              <a:latin typeface="+mn-lt"/>
              <a:ea typeface="+mn-ea"/>
              <a:cs typeface="+mn-cs"/>
            </a:endParaRPr>
          </a:p>
        </p:txBody>
      </p:sp>
      <p:sp>
        <p:nvSpPr>
          <p:cNvPr id="6" name="5 Título"/>
          <p:cNvSpPr>
            <a:spLocks noGrp="1"/>
          </p:cNvSpPr>
          <p:nvPr>
            <p:ph type="title"/>
          </p:nvPr>
        </p:nvSpPr>
        <p:spPr/>
        <p:txBody>
          <a:bodyPr/>
          <a:lstStyle/>
          <a:p>
            <a:r>
              <a:rPr lang="es-CL" dirty="0" smtClean="0"/>
              <a:t>¿Qué podemos ver hoy en el Universo?</a:t>
            </a:r>
            <a:endParaRPr lang="es-CL" dirty="0"/>
          </a:p>
        </p:txBody>
      </p:sp>
      <p:pic>
        <p:nvPicPr>
          <p:cNvPr id="10" name="9 Marcador de posición de imagen" descr="Portada_2012_C.png"/>
          <p:cNvPicPr>
            <a:picLocks noGrp="1" noChangeAspect="1"/>
          </p:cNvPicPr>
          <p:nvPr>
            <p:ph type="pic" sz="quarter" idx="10"/>
          </p:nvPr>
        </p:nvPicPr>
        <p:blipFill>
          <a:blip r:embed="rId3" cstate="print"/>
          <a:srcRect t="209" b="209"/>
          <a:stretch>
            <a:fillRect/>
          </a:stretch>
        </p:blipFill>
        <p:spPr>
          <a:xfrm>
            <a:off x="1490400" y="1501200"/>
            <a:ext cx="8066471" cy="5633604"/>
          </a:xfrm>
        </p:spPr>
      </p:pic>
      <p:sp>
        <p:nvSpPr>
          <p:cNvPr id="8" name="7 Marcador de texto"/>
          <p:cNvSpPr>
            <a:spLocks noGrp="1"/>
          </p:cNvSpPr>
          <p:nvPr>
            <p:ph type="body" sz="quarter" idx="11"/>
          </p:nvPr>
        </p:nvSpPr>
        <p:spPr>
          <a:xfrm>
            <a:off x="9921600" y="1404000"/>
            <a:ext cx="5249608" cy="6336704"/>
          </a:xfrm>
        </p:spPr>
        <p:txBody>
          <a:bodyPr/>
          <a:lstStyle/>
          <a:p>
            <a:r>
              <a:rPr lang="es-CL" dirty="0" smtClean="0"/>
              <a:t>El desarrollo tecnológico actual ha permitido a los científicos </a:t>
            </a:r>
            <a:r>
              <a:rPr lang="es-CL" b="1" dirty="0" smtClean="0"/>
              <a:t>diseñar sensores especiales para captar un mayor rango de longitudes de onda</a:t>
            </a:r>
            <a:r>
              <a:rPr lang="es-CL" dirty="0" smtClean="0"/>
              <a:t>.</a:t>
            </a:r>
          </a:p>
          <a:p>
            <a:pPr>
              <a:buBlip>
                <a:blip r:embed="rId4"/>
              </a:buBlip>
            </a:pPr>
            <a:r>
              <a:rPr lang="es-CL" dirty="0" smtClean="0"/>
              <a:t>Los telescopios ópticos, que observan el brillo de las estrellas y la emisión de gas caliente.</a:t>
            </a:r>
          </a:p>
          <a:p>
            <a:pPr>
              <a:buBlip>
                <a:blip r:embed="rId4"/>
              </a:buBlip>
            </a:pPr>
            <a:r>
              <a:rPr lang="es-CL" dirty="0" smtClean="0"/>
              <a:t>Los observatorios de luz ultravioleta y rayos x, que observan cúmulos de gas muy caliente y emisiones ultra energéticas.</a:t>
            </a:r>
          </a:p>
          <a:p>
            <a:pPr>
              <a:buBlip>
                <a:blip r:embed="rId4"/>
              </a:buBlip>
            </a:pPr>
            <a:r>
              <a:rPr lang="es-CL" dirty="0" smtClean="0"/>
              <a:t>Los observatorios de luz Infrarroja, que observan emisión de polvo tibio y caliente.</a:t>
            </a:r>
          </a:p>
          <a:p>
            <a:pPr>
              <a:buBlip>
                <a:blip r:embed="rId4"/>
              </a:buBlip>
            </a:pPr>
            <a:r>
              <a:rPr lang="es-CL" dirty="0" smtClean="0"/>
              <a:t>Los radio telescopios, que captan las emisiones de radio de la materia tibia y fría en el Universo.</a:t>
            </a:r>
          </a:p>
          <a:p>
            <a:r>
              <a:rPr lang="es-CL" dirty="0" smtClean="0"/>
              <a:t>ALMA observa longitudes de onda de radio milimétricas y </a:t>
            </a:r>
            <a:r>
              <a:rPr lang="es-CL" dirty="0" err="1" smtClean="0"/>
              <a:t>submilimétricas</a:t>
            </a:r>
            <a:r>
              <a:rPr lang="es-CL" dirty="0" smtClean="0"/>
              <a:t>.</a:t>
            </a:r>
          </a:p>
        </p:txBody>
      </p:sp>
      <p:pic>
        <p:nvPicPr>
          <p:cNvPr id="7" name="9 Marcador de posición de imagen" descr="Portada_2012_C.png"/>
          <p:cNvPicPr>
            <a:picLocks noChangeAspect="1"/>
          </p:cNvPicPr>
          <p:nvPr/>
        </p:nvPicPr>
        <p:blipFill>
          <a:blip r:embed="rId5" cstate="print"/>
          <a:stretch>
            <a:fillRect/>
          </a:stretch>
        </p:blipFill>
        <p:spPr>
          <a:xfrm>
            <a:off x="1490400" y="1501200"/>
            <a:ext cx="8031691" cy="5633603"/>
          </a:xfrm>
          <a:prstGeom prst="rect">
            <a:avLst/>
          </a:prstGeom>
        </p:spPr>
      </p:pic>
      <p:pic>
        <p:nvPicPr>
          <p:cNvPr id="14" name="9 Marcador de posición de imagen" descr="Portada_2012_C.png"/>
          <p:cNvPicPr>
            <a:picLocks noChangeAspect="1"/>
          </p:cNvPicPr>
          <p:nvPr/>
        </p:nvPicPr>
        <p:blipFill>
          <a:blip r:embed="rId6" cstate="print"/>
          <a:stretch>
            <a:fillRect/>
          </a:stretch>
        </p:blipFill>
        <p:spPr>
          <a:xfrm>
            <a:off x="1490400" y="1501200"/>
            <a:ext cx="8031689" cy="5633601"/>
          </a:xfrm>
          <a:prstGeom prst="rect">
            <a:avLst/>
          </a:prstGeom>
        </p:spPr>
      </p:pic>
      <p:pic>
        <p:nvPicPr>
          <p:cNvPr id="13" name="9 Marcador de posición de imagen" descr="Portada_2012_C.png"/>
          <p:cNvPicPr>
            <a:picLocks noChangeAspect="1"/>
          </p:cNvPicPr>
          <p:nvPr/>
        </p:nvPicPr>
        <p:blipFill>
          <a:blip r:embed="rId7" cstate="print"/>
          <a:stretch>
            <a:fillRect/>
          </a:stretch>
        </p:blipFill>
        <p:spPr>
          <a:xfrm>
            <a:off x="1490400" y="1501200"/>
            <a:ext cx="8031689" cy="5633602"/>
          </a:xfrm>
          <a:prstGeom prst="rect">
            <a:avLst/>
          </a:prstGeom>
        </p:spPr>
      </p:pic>
      <p:pic>
        <p:nvPicPr>
          <p:cNvPr id="12" name="9 Marcador de posición de imagen" descr="Portada_2012_C.png"/>
          <p:cNvPicPr>
            <a:picLocks noChangeAspect="1"/>
          </p:cNvPicPr>
          <p:nvPr/>
        </p:nvPicPr>
        <p:blipFill>
          <a:blip r:embed="rId8" cstate="print"/>
          <a:stretch>
            <a:fillRect/>
          </a:stretch>
        </p:blipFill>
        <p:spPr>
          <a:xfrm>
            <a:off x="1490400" y="1501200"/>
            <a:ext cx="8031690" cy="5633602"/>
          </a:xfrm>
          <a:prstGeom prst="rect">
            <a:avLst/>
          </a:prstGeom>
        </p:spPr>
      </p:pic>
      <p:pic>
        <p:nvPicPr>
          <p:cNvPr id="11" name="9 Marcador de posición de imagen" descr="Portada_2012_C.png"/>
          <p:cNvPicPr>
            <a:picLocks noChangeAspect="1"/>
          </p:cNvPicPr>
          <p:nvPr/>
        </p:nvPicPr>
        <p:blipFill>
          <a:blip r:embed="rId9" cstate="print"/>
          <a:stretch>
            <a:fillRect/>
          </a:stretch>
        </p:blipFill>
        <p:spPr>
          <a:xfrm>
            <a:off x="1490400" y="1501200"/>
            <a:ext cx="8031690" cy="5633603"/>
          </a:xfrm>
          <a:prstGeom prst="rect">
            <a:avLst/>
          </a:prstGeom>
        </p:spPr>
      </p:pic>
      <p:pic>
        <p:nvPicPr>
          <p:cNvPr id="15" name="9 Marcador de posición de imagen" descr="Portada_2012_C.png"/>
          <p:cNvPicPr>
            <a:picLocks noChangeAspect="1"/>
          </p:cNvPicPr>
          <p:nvPr/>
        </p:nvPicPr>
        <p:blipFill>
          <a:blip r:embed="rId10" cstate="print"/>
          <a:stretch>
            <a:fillRect/>
          </a:stretch>
        </p:blipFill>
        <p:spPr>
          <a:xfrm>
            <a:off x="1490400" y="1501200"/>
            <a:ext cx="8031689" cy="5633602"/>
          </a:xfrm>
          <a:prstGeom prst="rect">
            <a:avLst/>
          </a:prstGeom>
        </p:spPr>
      </p:pic>
      <p:sp>
        <p:nvSpPr>
          <p:cNvPr id="21" name="20 Marcador de texto"/>
          <p:cNvSpPr>
            <a:spLocks noGrp="1"/>
          </p:cNvSpPr>
          <p:nvPr>
            <p:ph type="body" sz="quarter" idx="12"/>
          </p:nvPr>
        </p:nvSpPr>
        <p:spPr>
          <a:xfrm>
            <a:off x="1360800" y="7228800"/>
            <a:ext cx="8210839" cy="513734"/>
          </a:xfrm>
        </p:spPr>
        <p:txBody>
          <a:bodyPr/>
          <a:lstStyle/>
          <a:p>
            <a:r>
              <a:rPr lang="es-CL" b="1" dirty="0" smtClean="0"/>
              <a:t>Galaxia Centaurus A vista con el telescopio La Silla en longitudes de onda de luz visible</a:t>
            </a:r>
            <a:r>
              <a:rPr lang="es-CL" dirty="0" smtClean="0"/>
              <a:t>.</a:t>
            </a:r>
          </a:p>
          <a:p>
            <a:r>
              <a:rPr lang="es-CL" dirty="0" smtClean="0"/>
              <a:t>Crédito: Observatorio La Silla.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21">
                                            <p:txEl>
                                              <p:pRg st="0" end="0"/>
                                            </p:txEl>
                                          </p:spTgt>
                                        </p:tgtEl>
                                      </p:cBhvr>
                                    </p:animEffect>
                                    <p:set>
                                      <p:cBhvr>
                                        <p:cTn id="20" dur="1" fill="hold">
                                          <p:stCondLst>
                                            <p:cond delay="999"/>
                                          </p:stCondLst>
                                        </p:cTn>
                                        <p:tgtEl>
                                          <p:spTgt spid="21">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1">
                                            <p:txEl>
                                              <p:pRg st="1" end="1"/>
                                            </p:txEl>
                                          </p:spTgt>
                                        </p:tgtEl>
                                      </p:cBhvr>
                                    </p:animEffect>
                                    <p:set>
                                      <p:cBhvr>
                                        <p:cTn id="23" dur="1" fill="hold">
                                          <p:stCondLst>
                                            <p:cond delay="499"/>
                                          </p:stCondLst>
                                        </p:cTn>
                                        <p:tgtEl>
                                          <p:spTgt spid="21">
                                            <p:txEl>
                                              <p:pRg st="1" end="1"/>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xEl>
                                              <p:pRg st="4" end="4"/>
                                            </p:txEl>
                                          </p:spTgt>
                                        </p:tgtEl>
                                        <p:attrNameLst>
                                          <p:attrName>style.visibility</p:attrName>
                                        </p:attrNameLst>
                                      </p:cBhvr>
                                      <p:to>
                                        <p:strVal val="visible"/>
                                      </p:to>
                                    </p:set>
                                    <p:animEffect transition="in" filter="fade">
                                      <p:cBhvr>
                                        <p:cTn id="80" dur="500"/>
                                        <p:tgtEl>
                                          <p:spTgt spid="8">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1"/>
                                        </p:tgtEl>
                                      </p:cBhvr>
                                    </p:animEffect>
                                    <p:set>
                                      <p:cBhvr>
                                        <p:cTn id="88" dur="1" fill="hold">
                                          <p:stCondLst>
                                            <p:cond delay="499"/>
                                          </p:stCondLst>
                                        </p:cTn>
                                        <p:tgtEl>
                                          <p:spTgt spid="31"/>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
                                            <p:txEl>
                                              <p:pRg st="5" end="5"/>
                                            </p:txEl>
                                          </p:spTgt>
                                        </p:tgtEl>
                                        <p:attrNameLst>
                                          <p:attrName>style.visibility</p:attrName>
                                        </p:attrNameLst>
                                      </p:cBhvr>
                                      <p:to>
                                        <p:strVal val="visible"/>
                                      </p:to>
                                    </p:set>
                                    <p:animEffect transition="in" filter="fade">
                                      <p:cBhvr>
                                        <p:cTn id="97" dur="500"/>
                                        <p:tgtEl>
                                          <p:spTgt spid="8">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xit" presetSubtype="0" fill="hold" grpId="1" nodeType="withEffect">
                                  <p:stCondLst>
                                    <p:cond delay="0"/>
                                  </p:stCondLst>
                                  <p:childTnLst>
                                    <p:animEffect transition="out" filter="fade">
                                      <p:cBhvr>
                                        <p:cTn id="104" dur="1000"/>
                                        <p:tgtEl>
                                          <p:spTgt spid="32"/>
                                        </p:tgtEl>
                                      </p:cBhvr>
                                    </p:animEffect>
                                    <p:set>
                                      <p:cBhvr>
                                        <p:cTn id="105" dur="1" fill="hold">
                                          <p:stCondLst>
                                            <p:cond delay="999"/>
                                          </p:stCondLst>
                                        </p:cTn>
                                        <p:tgtEl>
                                          <p:spTgt spid="32"/>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2" grpId="1"/>
      <p:bldP spid="31" grpId="0"/>
      <p:bldP spid="31" grpId="1"/>
      <p:bldP spid="30" grpId="0"/>
      <p:bldP spid="30" grpId="1"/>
      <p:bldP spid="29" grpId="0"/>
      <p:bldP spid="29" grpId="1"/>
      <p:bldP spid="28" grpId="0"/>
      <p:bldP spid="28" grpId="1"/>
      <p:bldP spid="8" grpId="0" uiExpand="1" build="p"/>
      <p:bldP spid="21" grpId="0" uiExpand="1"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9 Marcador de posición de imagen" descr="ALMA_sugar_b.jpg"/>
          <p:cNvPicPr>
            <a:picLocks noChangeAspect="1"/>
          </p:cNvPicPr>
          <p:nvPr/>
        </p:nvPicPr>
        <p:blipFill>
          <a:blip r:embed="rId3" cstate="print"/>
          <a:stretch>
            <a:fillRect/>
          </a:stretch>
        </p:blipFill>
        <p:spPr>
          <a:xfrm>
            <a:off x="7124400" y="1501200"/>
            <a:ext cx="8031692" cy="5633603"/>
          </a:xfrm>
          <a:prstGeom prst="rect">
            <a:avLst/>
          </a:prstGeom>
        </p:spPr>
      </p:pic>
      <p:pic>
        <p:nvPicPr>
          <p:cNvPr id="12" name="9 Marcador de posición de imagen" descr="ALMA_sugar_b.jpg"/>
          <p:cNvPicPr>
            <a:picLocks noChangeAspect="1"/>
          </p:cNvPicPr>
          <p:nvPr/>
        </p:nvPicPr>
        <p:blipFill>
          <a:blip r:embed="rId4" cstate="print"/>
          <a:stretch>
            <a:fillRect/>
          </a:stretch>
        </p:blipFill>
        <p:spPr>
          <a:xfrm>
            <a:off x="7124400" y="1501200"/>
            <a:ext cx="8031691" cy="5633604"/>
          </a:xfrm>
          <a:prstGeom prst="rect">
            <a:avLst/>
          </a:prstGeom>
        </p:spPr>
      </p:pic>
      <p:pic>
        <p:nvPicPr>
          <p:cNvPr id="11" name="9 Marcador de posición de imagen" descr="ALMA_sugar_b.jpg"/>
          <p:cNvPicPr>
            <a:picLocks noChangeAspect="1"/>
          </p:cNvPicPr>
          <p:nvPr/>
        </p:nvPicPr>
        <p:blipFill>
          <a:blip r:embed="rId5"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s-CL" dirty="0" smtClean="0"/>
              <a:t>¿Qué puede ver ALMA?</a:t>
            </a:r>
            <a:endParaRPr lang="es-CL" dirty="0"/>
          </a:p>
        </p:txBody>
      </p:sp>
      <p:pic>
        <p:nvPicPr>
          <p:cNvPr id="10" name="9 Marcador de posición de imagen" descr="ALMA_sugar_b.jpg"/>
          <p:cNvPicPr>
            <a:picLocks noGrp="1" noChangeAspect="1"/>
          </p:cNvPicPr>
          <p:nvPr>
            <p:ph type="pic" sz="quarter" idx="10"/>
          </p:nvPr>
        </p:nvPicPr>
        <p:blipFill>
          <a:blip r:embed="rId6" cstate="print"/>
          <a:stretch>
            <a:fillRect/>
          </a:stretch>
        </p:blipFill>
        <p:spPr>
          <a:xfrm>
            <a:off x="7124400" y="1499919"/>
            <a:ext cx="8031692" cy="5633604"/>
          </a:xfrm>
        </p:spPr>
      </p:pic>
      <p:sp>
        <p:nvSpPr>
          <p:cNvPr id="8" name="7 Marcador de texto"/>
          <p:cNvSpPr>
            <a:spLocks noGrp="1"/>
          </p:cNvSpPr>
          <p:nvPr>
            <p:ph type="body" sz="quarter" idx="11"/>
          </p:nvPr>
        </p:nvSpPr>
        <p:spPr>
          <a:xfrm>
            <a:off x="1471548" y="1404442"/>
            <a:ext cx="5249608" cy="6264696"/>
          </a:xfrm>
        </p:spPr>
        <p:txBody>
          <a:bodyPr/>
          <a:lstStyle/>
          <a:p>
            <a:r>
              <a:rPr lang="es-ES_tradnl" sz="1800" dirty="0" smtClean="0"/>
              <a:t>Al observar longitudes de onda milimétricas, ALMA puede ver el llamado “</a:t>
            </a:r>
            <a:r>
              <a:rPr lang="es-ES_tradnl" sz="1800" b="1" dirty="0" smtClean="0"/>
              <a:t>Universo frío</a:t>
            </a:r>
            <a:r>
              <a:rPr lang="es-ES_tradnl" sz="1800" dirty="0" smtClean="0"/>
              <a:t>”, hasta ahora oculto a nuestro ojos, donde comienzan a formarse los planetas y galaxias. Eso gracias a la gran resolución con que ALMA puede observar las </a:t>
            </a:r>
            <a:r>
              <a:rPr lang="es-ES_tradnl" sz="1800" b="1" dirty="0" smtClean="0"/>
              <a:t>masas de polvo y gas tibio y frío alrededor de los planetas en formación </a:t>
            </a:r>
            <a:r>
              <a:rPr lang="es-ES_tradnl" sz="1800" dirty="0" smtClean="0"/>
              <a:t>(protoplanetas).</a:t>
            </a:r>
            <a:endParaRPr lang="en-US" sz="1800" dirty="0" smtClean="0"/>
          </a:p>
          <a:p>
            <a:r>
              <a:rPr lang="es-ES_tradnl" sz="1800" dirty="0" smtClean="0"/>
              <a:t>ALMA tiene además una habilidad sin precedentes para descubrir la </a:t>
            </a:r>
            <a:r>
              <a:rPr lang="es-ES_tradnl" sz="1800" b="1" dirty="0" smtClean="0"/>
              <a:t>presencia y distribución de moléculas </a:t>
            </a:r>
            <a:r>
              <a:rPr lang="es-ES_tradnl" sz="1800" dirty="0" smtClean="0"/>
              <a:t>en el espacio, ayudándonos a comprender la química del Universo.</a:t>
            </a:r>
            <a:endParaRPr lang="en-US" sz="1800" dirty="0" smtClean="0"/>
          </a:p>
          <a:p>
            <a:r>
              <a:rPr lang="es-ES_tradnl" sz="1800" dirty="0" smtClean="0"/>
              <a:t>Y, al contrario de otros telescopios,</a:t>
            </a:r>
            <a:r>
              <a:rPr lang="es-ES_tradnl" sz="1800" b="1" dirty="0" smtClean="0"/>
              <a:t> ALMA puede apuntar al Sol sin quemarse, </a:t>
            </a:r>
            <a:r>
              <a:rPr lang="es-ES_tradnl" sz="1800" dirty="0" smtClean="0"/>
              <a:t>permitiéndonos estudiar su atmósfera. </a:t>
            </a:r>
            <a:endParaRPr lang="en-US" sz="1800" dirty="0" smtClean="0"/>
          </a:p>
          <a:p>
            <a:r>
              <a:rPr lang="es-ES_tradnl" sz="1800" dirty="0" smtClean="0"/>
              <a:t>Así </a:t>
            </a:r>
            <a:r>
              <a:rPr lang="es-ES_tradnl" sz="1800" b="1" dirty="0" smtClean="0"/>
              <a:t>ALMA abre insospechadas posibilidades para la investigación científica </a:t>
            </a:r>
            <a:r>
              <a:rPr lang="es-ES_tradnl" sz="1800" dirty="0" smtClean="0"/>
              <a:t>y la comprensión del origen del Universo</a:t>
            </a:r>
            <a:r>
              <a:rPr lang="es-ES_tradnl" sz="1800" dirty="0" smtClean="0"/>
              <a:t>.</a:t>
            </a:r>
            <a:endParaRPr lang="en-US" sz="1800" dirty="0" smtClean="0"/>
          </a:p>
        </p:txBody>
      </p:sp>
      <p:sp>
        <p:nvSpPr>
          <p:cNvPr id="9" name="8 Marcador de texto"/>
          <p:cNvSpPr>
            <a:spLocks noGrp="1"/>
          </p:cNvSpPr>
          <p:nvPr>
            <p:ph type="body" sz="quarter" idx="12"/>
          </p:nvPr>
        </p:nvSpPr>
        <p:spPr/>
        <p:txBody>
          <a:bodyPr/>
          <a:lstStyle/>
          <a:p>
            <a:r>
              <a:rPr lang="es-CL" b="1" dirty="0" smtClean="0"/>
              <a:t>Moléculas de glicolaldehído</a:t>
            </a:r>
            <a:r>
              <a:rPr lang="es-CL" dirty="0" smtClean="0"/>
              <a:t> </a:t>
            </a:r>
            <a:r>
              <a:rPr lang="es-CL" b="1" dirty="0" smtClean="0"/>
              <a:t>en gas que rodea la estrella IRAS 16293-2422</a:t>
            </a:r>
            <a:r>
              <a:rPr lang="es-CL" dirty="0" smtClean="0"/>
              <a:t>. 2012.</a:t>
            </a:r>
          </a:p>
          <a:p>
            <a:r>
              <a:rPr lang="es-CL" dirty="0" smtClean="0"/>
              <a:t>Crédito: ALMA (ESO/</a:t>
            </a:r>
            <a:r>
              <a:rPr lang="es-CL" dirty="0" err="1" smtClean="0"/>
              <a:t>NAOJ</a:t>
            </a:r>
            <a:r>
              <a:rPr lang="es-CL" dirty="0" smtClean="0"/>
              <a:t>/</a:t>
            </a:r>
            <a:r>
              <a:rPr lang="es-CL" dirty="0" err="1" smtClean="0"/>
              <a:t>NRAO</a:t>
            </a:r>
            <a:r>
              <a:rPr lang="es-CL" dirty="0" smtClean="0"/>
              <a:t>).</a:t>
            </a:r>
          </a:p>
          <a:p>
            <a:endParaRPr lang="es-CL" dirty="0"/>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Anillo de polvo alrededor de </a:t>
            </a:r>
            <a:r>
              <a:rPr lang="es-CL" sz="1000" b="1" i="1" dirty="0" smtClean="0">
                <a:solidFill>
                  <a:srgbClr val="006699"/>
                </a:solidFill>
              </a:rPr>
              <a:t>la estrella Fomalhaut </a:t>
            </a:r>
            <a:r>
              <a:rPr lang="es-CL" sz="1000" i="1" dirty="0" smtClean="0">
                <a:solidFill>
                  <a:srgbClr val="006699"/>
                </a:solidFill>
              </a:rPr>
              <a:t>revelado por ALMA</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Imagen compuesta entre </a:t>
            </a:r>
            <a:r>
              <a:rPr lang="es-CL" sz="1000" i="1" dirty="0" smtClean="0">
                <a:solidFill>
                  <a:srgbClr val="006699"/>
                </a:solidFill>
              </a:rPr>
              <a:t>el telescopio Hubble y ALMA. </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2012.</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noProof="0" dirty="0" smtClean="0">
                <a:ln>
                  <a:noFill/>
                </a:ln>
                <a:solidFill>
                  <a:srgbClr val="006699"/>
                </a:solidFill>
                <a:effectLst/>
                <a:uLnTx/>
                <a:uFillTx/>
                <a:latin typeface="+mn-lt"/>
                <a:ea typeface="+mn-ea"/>
                <a:cs typeface="+mn-cs"/>
              </a:rPr>
              <a:t> / NASA / ESA.</a:t>
            </a:r>
            <a:endParaRPr kumimoji="0" lang="es-CL" sz="1000" b="0" i="1" u="none" strike="noStrike" kern="1200" cap="none" spc="0" normalizeH="0" baseline="0" noProof="0" dirty="0" smtClean="0">
              <a:ln>
                <a:noFill/>
              </a:ln>
              <a:solidFill>
                <a:srgbClr val="006699"/>
              </a:solidFill>
              <a:effectLst/>
              <a:uLnTx/>
              <a:uFillTx/>
              <a:latin typeface="+mn-lt"/>
              <a:ea typeface="+mn-ea"/>
              <a:cs typeface="+mn-cs"/>
            </a:endParaRP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5"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s-CL" sz="1000" b="1" i="1" dirty="0" smtClean="0">
                <a:solidFill>
                  <a:srgbClr val="006699"/>
                </a:solidFill>
              </a:rPr>
              <a:t>Estructura espiral en el material que rodea a la vieja estrella R </a:t>
            </a:r>
            <a:r>
              <a:rPr lang="es-CL" sz="1000" b="1" i="1" dirty="0" err="1" smtClean="0">
                <a:solidFill>
                  <a:srgbClr val="006699"/>
                </a:solidFill>
              </a:rPr>
              <a:t>Sculptoris</a:t>
            </a:r>
            <a:r>
              <a:rPr lang="es-CL" sz="1000" b="1" i="1" dirty="0" smtClean="0">
                <a:solidFill>
                  <a:srgbClr val="006699"/>
                </a:solidFill>
              </a:rPr>
              <a:t> revelado por ALMA. 2012.</a:t>
            </a:r>
          </a:p>
          <a:p>
            <a:pPr lvl="0">
              <a:spcAft>
                <a:spcPts val="300"/>
              </a:spcAft>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10" presetClass="exit" presetSubtype="0" fill="hold" grpId="0" nodeType="withEffect">
                                  <p:stCondLst>
                                    <p:cond delay="0"/>
                                  </p:stCondLst>
                                  <p:childTnLst>
                                    <p:animEffect transition="out" filter="fade">
                                      <p:cBhvr>
                                        <p:cTn id="28" dur="1000"/>
                                        <p:tgtEl>
                                          <p:spTgt spid="9">
                                            <p:txEl>
                                              <p:pRg st="0" end="0"/>
                                            </p:txEl>
                                          </p:spTgt>
                                        </p:tgtEl>
                                      </p:cBhvr>
                                    </p:animEffect>
                                    <p:set>
                                      <p:cBhvr>
                                        <p:cTn id="29" dur="1" fill="hold">
                                          <p:stCondLst>
                                            <p:cond delay="999"/>
                                          </p:stCondLst>
                                        </p:cTn>
                                        <p:tgtEl>
                                          <p:spTgt spid="9">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9">
                                            <p:txEl>
                                              <p:pRg st="1" end="1"/>
                                            </p:txEl>
                                          </p:spTgt>
                                        </p:tgtEl>
                                      </p:cBhvr>
                                    </p:animEffect>
                                    <p:set>
                                      <p:cBhvr>
                                        <p:cTn id="32" dur="1" fill="hold">
                                          <p:stCondLst>
                                            <p:cond delay="999"/>
                                          </p:stCondLst>
                                        </p:cTn>
                                        <p:tgtEl>
                                          <p:spTgt spid="9">
                                            <p:txEl>
                                              <p:pRg st="1" end="1"/>
                                            </p:txEl>
                                          </p:spTgt>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fade">
                                      <p:cBhvr>
                                        <p:cTn id="46" dur="500"/>
                                        <p:tgtEl>
                                          <p:spTgt spid="8">
                                            <p:txEl>
                                              <p:pRg st="3" end="3"/>
                                            </p:txEl>
                                          </p:spTgt>
                                        </p:tgtEl>
                                      </p:cBhvr>
                                    </p:animEffect>
                                  </p:childTnLst>
                                </p:cTn>
                              </p:par>
                              <p:par>
                                <p:cTn id="47" presetID="10" presetClass="exit" presetSubtype="0" fill="hold" grpId="1" nodeType="withEffect">
                                  <p:stCondLst>
                                    <p:cond delay="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p:bldP spid="13" grpId="1"/>
      <p:bldP spid="1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5 Marcador de posición de imagen" descr="Jansky.jpg"/>
          <p:cNvPicPr>
            <a:picLocks noChangeAspect="1"/>
          </p:cNvPicPr>
          <p:nvPr/>
        </p:nvPicPr>
        <p:blipFill>
          <a:blip r:embed="rId3" cstate="print"/>
          <a:stretch>
            <a:fillRect/>
          </a:stretch>
        </p:blipFill>
        <p:spPr>
          <a:xfrm>
            <a:off x="1472400" y="1501200"/>
            <a:ext cx="8031865" cy="5633604"/>
          </a:xfrm>
          <a:prstGeom prst="rect">
            <a:avLst/>
          </a:prstGeom>
        </p:spPr>
      </p:pic>
      <p:sp>
        <p:nvSpPr>
          <p:cNvPr id="9" name="4 Marcador de texto"/>
          <p:cNvSpPr txBox="1">
            <a:spLocks/>
          </p:cNvSpPr>
          <p:nvPr/>
        </p:nvSpPr>
        <p:spPr>
          <a:xfrm>
            <a:off x="1360800" y="7228800"/>
            <a:ext cx="8066823" cy="513734"/>
          </a:xfrm>
          <a:prstGeom prst="rect">
            <a:avLst/>
          </a:prstGeom>
        </p:spPr>
        <p:txBody>
          <a:bodyPr/>
          <a:lstStyle/>
          <a:p>
            <a:pPr lvl="0">
              <a:spcAft>
                <a:spcPts val="300"/>
              </a:spcAft>
            </a:pPr>
            <a:r>
              <a:rPr lang="es-CL" sz="1000" b="1" i="1" dirty="0" smtClean="0">
                <a:solidFill>
                  <a:srgbClr val="006699"/>
                </a:solidFill>
              </a:rPr>
              <a:t>Primer radiotelescopio</a:t>
            </a:r>
            <a:r>
              <a:rPr lang="es-CL" sz="1000" i="1" dirty="0" smtClean="0">
                <a:solidFill>
                  <a:srgbClr val="006699"/>
                </a:solidFill>
              </a:rPr>
              <a:t>, construido por Grote Reber en 1937.</a:t>
            </a:r>
          </a:p>
          <a:p>
            <a:pPr lvl="0">
              <a:spcAft>
                <a:spcPts val="300"/>
              </a:spcAft>
            </a:pPr>
            <a:r>
              <a:rPr lang="es-CL" sz="1000" i="1" dirty="0" smtClean="0">
                <a:solidFill>
                  <a:srgbClr val="006699"/>
                </a:solidFill>
              </a:rPr>
              <a:t>Crédito: NRAO-Green Bank.</a:t>
            </a:r>
          </a:p>
        </p:txBody>
      </p:sp>
      <p:sp>
        <p:nvSpPr>
          <p:cNvPr id="2" name="1 Título"/>
          <p:cNvSpPr>
            <a:spLocks noGrp="1"/>
          </p:cNvSpPr>
          <p:nvPr>
            <p:ph type="title"/>
          </p:nvPr>
        </p:nvSpPr>
        <p:spPr/>
        <p:txBody>
          <a:bodyPr/>
          <a:lstStyle/>
          <a:p>
            <a:r>
              <a:rPr lang="es-CL" dirty="0" smtClean="0"/>
              <a:t>Radioastronomía: Un poco de historia</a:t>
            </a:r>
            <a:endParaRPr lang="es-CL" dirty="0"/>
          </a:p>
        </p:txBody>
      </p:sp>
      <p:pic>
        <p:nvPicPr>
          <p:cNvPr id="6" name="5 Marcador de posición de imagen" descr="Jansky.jpg"/>
          <p:cNvPicPr>
            <a:picLocks noGrp="1" noChangeAspect="1"/>
          </p:cNvPicPr>
          <p:nvPr>
            <p:ph type="pic" sz="quarter" idx="10"/>
          </p:nvPr>
        </p:nvPicPr>
        <p:blipFill>
          <a:blip r:embed="rId4" cstate="print"/>
          <a:srcRect t="216" b="216"/>
          <a:stretch>
            <a:fillRect/>
          </a:stretch>
        </p:blipFill>
        <p:spPr>
          <a:xfrm>
            <a:off x="1472400" y="1499919"/>
            <a:ext cx="8066471" cy="5633604"/>
          </a:xfrm>
        </p:spPr>
      </p:pic>
      <p:sp>
        <p:nvSpPr>
          <p:cNvPr id="4" name="3 Marcador de texto"/>
          <p:cNvSpPr>
            <a:spLocks noGrp="1"/>
          </p:cNvSpPr>
          <p:nvPr>
            <p:ph type="body" sz="quarter" idx="11"/>
          </p:nvPr>
        </p:nvSpPr>
        <p:spPr>
          <a:xfrm>
            <a:off x="9922137" y="1499919"/>
            <a:ext cx="5249608" cy="6313235"/>
          </a:xfrm>
        </p:spPr>
        <p:txBody>
          <a:bodyPr/>
          <a:lstStyle/>
          <a:p>
            <a:r>
              <a:rPr lang="es-CL" dirty="0" smtClean="0"/>
              <a:t>A partir del desarrollo de la radio, en 1933 el ingeniero de radio estadounidense </a:t>
            </a:r>
            <a:r>
              <a:rPr lang="es-CL" b="1" dirty="0" smtClean="0"/>
              <a:t>Karl Guthe Jansky registró y demostró que era posible captar algunas bandas de radiación electromagnética provenientes del Universo</a:t>
            </a:r>
            <a:r>
              <a:rPr lang="es-CL" dirty="0" smtClean="0"/>
              <a:t> a través de antenas similares a las que se usaban en las transmisiones radiales.</a:t>
            </a:r>
          </a:p>
          <a:p>
            <a:pPr>
              <a:spcAft>
                <a:spcPts val="1067"/>
              </a:spcAft>
            </a:pPr>
            <a:r>
              <a:rPr lang="es-CL" dirty="0" smtClean="0"/>
              <a:t>Más tarde, en 1937, el ingeniero estadounidense </a:t>
            </a:r>
            <a:r>
              <a:rPr lang="es-CL" b="1" dirty="0" err="1" smtClean="0"/>
              <a:t>Grote</a:t>
            </a:r>
            <a:r>
              <a:rPr lang="es-CL" b="1" dirty="0" smtClean="0"/>
              <a:t> </a:t>
            </a:r>
            <a:r>
              <a:rPr lang="es-CL" b="1" dirty="0" err="1" smtClean="0"/>
              <a:t>Reber</a:t>
            </a:r>
            <a:r>
              <a:rPr lang="es-CL" b="1" dirty="0" smtClean="0"/>
              <a:t> </a:t>
            </a:r>
            <a:r>
              <a:rPr lang="es-CL" dirty="0" smtClean="0"/>
              <a:t>construyó el </a:t>
            </a:r>
            <a:r>
              <a:rPr lang="es-CL" b="1" dirty="0" smtClean="0"/>
              <a:t>primer radiotelescopio con forma de antena parabólica </a:t>
            </a:r>
            <a:r>
              <a:rPr lang="es-CL" dirty="0" smtClean="0"/>
              <a:t>con el fin de capturar y registrar ondas de radio provenientes del Universo.</a:t>
            </a:r>
          </a:p>
          <a:p>
            <a:pPr>
              <a:spcAft>
                <a:spcPts val="1067"/>
              </a:spcAft>
            </a:pPr>
            <a:r>
              <a:rPr lang="es-CL" dirty="0" smtClean="0"/>
              <a:t>En </a:t>
            </a:r>
            <a:r>
              <a:rPr lang="es-CL" b="1" dirty="0" smtClean="0"/>
              <a:t>1938 </a:t>
            </a:r>
            <a:r>
              <a:rPr lang="es-CL" b="1" dirty="0" err="1" smtClean="0"/>
              <a:t>Reber</a:t>
            </a:r>
            <a:r>
              <a:rPr lang="es-CL" b="1" dirty="0" smtClean="0"/>
              <a:t> pudo detectar emisiones de ondas de radio desde la Vía Láctea</a:t>
            </a:r>
            <a:r>
              <a:rPr lang="es-CL" dirty="0" smtClean="0"/>
              <a:t>.</a:t>
            </a:r>
          </a:p>
        </p:txBody>
      </p:sp>
      <p:sp>
        <p:nvSpPr>
          <p:cNvPr id="5" name="4 Marcador de texto"/>
          <p:cNvSpPr>
            <a:spLocks noGrp="1"/>
          </p:cNvSpPr>
          <p:nvPr>
            <p:ph type="body" sz="quarter" idx="12"/>
          </p:nvPr>
        </p:nvSpPr>
        <p:spPr>
          <a:xfrm>
            <a:off x="1286900" y="7227412"/>
            <a:ext cx="8210839" cy="513734"/>
          </a:xfrm>
        </p:spPr>
        <p:txBody>
          <a:bodyPr/>
          <a:lstStyle/>
          <a:p>
            <a:r>
              <a:rPr lang="es-CL" dirty="0" smtClean="0"/>
              <a:t>“</a:t>
            </a:r>
            <a:r>
              <a:rPr lang="es-CL" b="1" dirty="0" smtClean="0"/>
              <a:t>Carrusel de Jansky</a:t>
            </a:r>
            <a:r>
              <a:rPr lang="es-CL" dirty="0" smtClean="0"/>
              <a:t>” antena diseñada por Jansky  para recibir ondas de radio a una frecuencia de 20.5 MHz (longitud de onda de cerca de 14.5 metros).  La antena se montó en una plataforma giratoria que le permitiera rotar en cualquier dirección.</a:t>
            </a:r>
          </a:p>
          <a:p>
            <a:r>
              <a:rPr lang="es-CL" dirty="0" smtClean="0"/>
              <a:t>Crédito: NRAO-Green Bank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xEl>
                                              <p:pRg st="0" end="0"/>
                                            </p:txEl>
                                          </p:spTgt>
                                        </p:tgtEl>
                                      </p:cBhvr>
                                    </p:animEffect>
                                    <p:set>
                                      <p:cBhvr>
                                        <p:cTn id="15" dur="1" fill="hold">
                                          <p:stCondLst>
                                            <p:cond delay="9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5">
                                            <p:txEl>
                                              <p:pRg st="1" end="1"/>
                                            </p:txEl>
                                          </p:spTgt>
                                        </p:tgtEl>
                                      </p:cBhvr>
                                    </p:animEffect>
                                    <p:set>
                                      <p:cBhvr>
                                        <p:cTn id="18" dur="1" fill="hold">
                                          <p:stCondLst>
                                            <p:cond delay="999"/>
                                          </p:stCondLst>
                                        </p:cTn>
                                        <p:tgtEl>
                                          <p:spTgt spid="5">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uiExpand="1" build="p"/>
      <p:bldP spid="5"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5 Marcador de posición de imagen" descr="A_APD_100901_PlatoFrente.png"/>
          <p:cNvPicPr>
            <a:picLocks noChangeAspect="1"/>
          </p:cNvPicPr>
          <p:nvPr/>
        </p:nvPicPr>
        <p:blipFill>
          <a:blip r:embed="rId3" cstate="print"/>
          <a:stretch>
            <a:fillRect/>
          </a:stretch>
        </p:blipFill>
        <p:spPr>
          <a:xfrm>
            <a:off x="1501200" y="1472400"/>
            <a:ext cx="8032328" cy="5631162"/>
          </a:xfrm>
          <a:prstGeom prst="rect">
            <a:avLst/>
          </a:prstGeom>
        </p:spPr>
      </p:pic>
      <p:pic>
        <p:nvPicPr>
          <p:cNvPr id="12" name="5 Marcador de posición de imagen" descr="A_APD_100901_PlatoFrente.png"/>
          <p:cNvPicPr>
            <a:picLocks noChangeAspect="1"/>
          </p:cNvPicPr>
          <p:nvPr/>
        </p:nvPicPr>
        <p:blipFill>
          <a:blip r:embed="rId4" cstate="print"/>
          <a:stretch>
            <a:fillRect/>
          </a:stretch>
        </p:blipFill>
        <p:spPr>
          <a:xfrm>
            <a:off x="1501200" y="1472400"/>
            <a:ext cx="8041909" cy="5631162"/>
          </a:xfrm>
          <a:prstGeom prst="rect">
            <a:avLst/>
          </a:prstGeom>
        </p:spPr>
      </p:pic>
      <p:sp>
        <p:nvSpPr>
          <p:cNvPr id="2" name="1 Título"/>
          <p:cNvSpPr>
            <a:spLocks noGrp="1"/>
          </p:cNvSpPr>
          <p:nvPr>
            <p:ph type="title"/>
          </p:nvPr>
        </p:nvSpPr>
        <p:spPr/>
        <p:txBody>
          <a:bodyPr/>
          <a:lstStyle/>
          <a:p>
            <a:r>
              <a:rPr lang="es-CL" dirty="0" smtClean="0"/>
              <a:t>¿Cómo funciona una antena de ALMA?</a:t>
            </a:r>
            <a:endParaRPr lang="es-CL" dirty="0"/>
          </a:p>
        </p:txBody>
      </p:sp>
      <p:pic>
        <p:nvPicPr>
          <p:cNvPr id="6" name="5 Marcador de posición de imagen" descr="A_APD_100901_PlatoFrente.png"/>
          <p:cNvPicPr>
            <a:picLocks noGrp="1" noChangeAspect="1"/>
          </p:cNvPicPr>
          <p:nvPr>
            <p:ph type="pic" sz="quarter" idx="10"/>
          </p:nvPr>
        </p:nvPicPr>
        <p:blipFill>
          <a:blip r:embed="rId5" cstate="print"/>
          <a:srcRect t="209" b="209"/>
          <a:stretch>
            <a:fillRect/>
          </a:stretch>
        </p:blipFill>
        <p:spPr>
          <a:xfrm>
            <a:off x="1501200" y="1490400"/>
            <a:ext cx="8066471" cy="5633604"/>
          </a:xfrm>
        </p:spPr>
      </p:pic>
      <p:sp>
        <p:nvSpPr>
          <p:cNvPr id="4" name="3 Marcador de texto"/>
          <p:cNvSpPr>
            <a:spLocks noGrp="1"/>
          </p:cNvSpPr>
          <p:nvPr>
            <p:ph type="body" sz="quarter" idx="11"/>
          </p:nvPr>
        </p:nvSpPr>
        <p:spPr>
          <a:xfrm>
            <a:off x="9922137" y="1404442"/>
            <a:ext cx="5249608" cy="5616624"/>
          </a:xfrm>
        </p:spPr>
        <p:txBody>
          <a:bodyPr/>
          <a:lstStyle/>
          <a:p>
            <a:r>
              <a:rPr lang="es-CL" dirty="0" smtClean="0"/>
              <a:t>Normalmente las antenas que se utilizan en radioastronomía tienen una superficie reflectante en </a:t>
            </a:r>
            <a:r>
              <a:rPr lang="es-CL" b="1" dirty="0" smtClean="0"/>
              <a:t>forma de parábola</a:t>
            </a:r>
            <a:r>
              <a:rPr lang="es-CL" dirty="0" smtClean="0"/>
              <a:t>.</a:t>
            </a:r>
          </a:p>
          <a:p>
            <a:pPr lvl="0">
              <a:defRPr/>
            </a:pPr>
            <a:r>
              <a:rPr lang="es-CL" dirty="0" smtClean="0"/>
              <a:t>Por sus características geométricas, una parábola permite </a:t>
            </a:r>
            <a:r>
              <a:rPr lang="es-CL" b="1" dirty="0" smtClean="0"/>
              <a:t>recolectar eficazmente las señales </a:t>
            </a:r>
            <a:r>
              <a:rPr lang="es-CL" dirty="0" smtClean="0"/>
              <a:t>que llegan hasta la superficie y concentrarlas en un sólo punto llamado “</a:t>
            </a:r>
            <a:r>
              <a:rPr lang="es-CL" i="1" dirty="0" smtClean="0"/>
              <a:t>punto focal</a:t>
            </a:r>
            <a:r>
              <a:rPr lang="es-CL" dirty="0" smtClean="0"/>
              <a:t>”.</a:t>
            </a:r>
          </a:p>
          <a:p>
            <a:pPr lvl="0">
              <a:defRPr/>
            </a:pPr>
            <a:r>
              <a:rPr lang="es-CL" dirty="0" smtClean="0"/>
              <a:t>Las longitudes de onda concentradas en el punto focal son canalizadas hasta los </a:t>
            </a:r>
            <a:r>
              <a:rPr lang="es-CL" b="1" dirty="0" smtClean="0"/>
              <a:t>receptores de banda</a:t>
            </a:r>
            <a:r>
              <a:rPr lang="es-CL" dirty="0" smtClean="0"/>
              <a:t>, ubicados detrás de las antenas, en el llamado </a:t>
            </a:r>
            <a:r>
              <a:rPr lang="es-CL" i="1" dirty="0" smtClean="0"/>
              <a:t>Front </a:t>
            </a:r>
            <a:r>
              <a:rPr lang="es-CL" i="1" dirty="0" err="1" smtClean="0"/>
              <a:t>End</a:t>
            </a:r>
            <a:r>
              <a:rPr lang="es-CL" dirty="0" smtClean="0"/>
              <a:t>, donde las señales se amplifican y digitalizan para poder ser procesadas.</a:t>
            </a:r>
          </a:p>
        </p:txBody>
      </p:sp>
      <p:sp>
        <p:nvSpPr>
          <p:cNvPr id="5" name="4 Marcador de texto"/>
          <p:cNvSpPr>
            <a:spLocks noGrp="1"/>
          </p:cNvSpPr>
          <p:nvPr>
            <p:ph type="body" sz="quarter" idx="12"/>
          </p:nvPr>
        </p:nvSpPr>
        <p:spPr>
          <a:xfrm>
            <a:off x="1360800" y="7227412"/>
            <a:ext cx="8210839" cy="513734"/>
          </a:xfrm>
        </p:spPr>
        <p:txBody>
          <a:bodyPr/>
          <a:lstStyle/>
          <a:p>
            <a:r>
              <a:rPr lang="es-CL" b="1" dirty="0" smtClean="0"/>
              <a:t>Detalle del disco de una antena del observatorio ALMA</a:t>
            </a:r>
            <a:r>
              <a:rPr lang="es-CL" dirty="0" smtClean="0"/>
              <a:t>. 2011.</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14" name="4 Marcador de texto"/>
          <p:cNvSpPr txBox="1">
            <a:spLocks/>
          </p:cNvSpPr>
          <p:nvPr/>
        </p:nvSpPr>
        <p:spPr>
          <a:xfrm>
            <a:off x="1360800" y="7228800"/>
            <a:ext cx="8210839"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Diagrama de una antena</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2012.</a:t>
            </a:r>
          </a:p>
          <a:p>
            <a:pPr lvl="0">
              <a:spcAft>
                <a:spcPts val="300"/>
              </a:spcAft>
              <a:defRPr/>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1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9 Marcador de posición de imagen" descr="a_APG_091204_Antena.png"/>
          <p:cNvPicPr>
            <a:picLocks noChangeAspect="1"/>
          </p:cNvPicPr>
          <p:nvPr/>
        </p:nvPicPr>
        <p:blipFill>
          <a:blip r:embed="rId3" cstate="print"/>
          <a:stretch>
            <a:fillRect/>
          </a:stretch>
        </p:blipFill>
        <p:spPr>
          <a:xfrm>
            <a:off x="7124400" y="1448594"/>
            <a:ext cx="8015882" cy="5622514"/>
          </a:xfrm>
          <a:prstGeom prst="rect">
            <a:avLst/>
          </a:prstGeom>
        </p:spPr>
      </p:pic>
      <p:pic>
        <p:nvPicPr>
          <p:cNvPr id="12" name="9 Marcador de posición de imagen" descr="a_APG_091204_Antena.png"/>
          <p:cNvPicPr>
            <a:picLocks noChangeAspect="1"/>
          </p:cNvPicPr>
          <p:nvPr/>
        </p:nvPicPr>
        <p:blipFill>
          <a:blip r:embed="rId4" cstate="print"/>
          <a:stretch>
            <a:fillRect/>
          </a:stretch>
        </p:blipFill>
        <p:spPr>
          <a:xfrm>
            <a:off x="7124400" y="1448594"/>
            <a:ext cx="8030168" cy="5632535"/>
          </a:xfrm>
          <a:prstGeom prst="rect">
            <a:avLst/>
          </a:prstGeom>
        </p:spPr>
      </p:pic>
      <p:sp>
        <p:nvSpPr>
          <p:cNvPr id="6" name="5 Título"/>
          <p:cNvSpPr>
            <a:spLocks noGrp="1"/>
          </p:cNvSpPr>
          <p:nvPr>
            <p:ph type="title"/>
          </p:nvPr>
        </p:nvSpPr>
        <p:spPr/>
        <p:txBody>
          <a:bodyPr/>
          <a:lstStyle/>
          <a:p>
            <a:r>
              <a:rPr lang="es-CL" dirty="0" smtClean="0"/>
              <a:t>La resolución</a:t>
            </a:r>
            <a:endParaRPr lang="es-CL" dirty="0"/>
          </a:p>
        </p:txBody>
      </p:sp>
      <p:sp>
        <p:nvSpPr>
          <p:cNvPr id="8" name="7 Marcador de texto"/>
          <p:cNvSpPr>
            <a:spLocks noGrp="1"/>
          </p:cNvSpPr>
          <p:nvPr>
            <p:ph type="body" sz="quarter" idx="11"/>
          </p:nvPr>
        </p:nvSpPr>
        <p:spPr>
          <a:xfrm>
            <a:off x="1471548" y="1404442"/>
            <a:ext cx="5249608" cy="6840760"/>
          </a:xfrm>
        </p:spPr>
        <p:txBody>
          <a:bodyPr/>
          <a:lstStyle/>
          <a:p>
            <a:r>
              <a:rPr lang="es-CL" dirty="0" smtClean="0"/>
              <a:t>La habilidad de un telescopio para observar detalles depende de dos cosas:</a:t>
            </a:r>
          </a:p>
          <a:p>
            <a:pPr marL="406474" indent="-406474">
              <a:buBlip>
                <a:blip r:embed="rId5"/>
              </a:buBlip>
            </a:pPr>
            <a:r>
              <a:rPr lang="es-CL" dirty="0" smtClean="0"/>
              <a:t>El </a:t>
            </a:r>
            <a:r>
              <a:rPr lang="es-CL" b="1" dirty="0" smtClean="0"/>
              <a:t>diámetro de la superficie </a:t>
            </a:r>
            <a:r>
              <a:rPr lang="es-CL" dirty="0" smtClean="0"/>
              <a:t>colectora.</a:t>
            </a:r>
          </a:p>
          <a:p>
            <a:pPr marL="406474" indent="-406474">
              <a:buBlip>
                <a:blip r:embed="rId5"/>
              </a:buBlip>
            </a:pPr>
            <a:r>
              <a:rPr lang="es-CL" dirty="0" smtClean="0"/>
              <a:t>El color o </a:t>
            </a:r>
            <a:r>
              <a:rPr lang="es-CL" b="1" dirty="0" smtClean="0"/>
              <a:t>longitud de onda</a:t>
            </a:r>
            <a:r>
              <a:rPr lang="es-CL" dirty="0" smtClean="0"/>
              <a:t> de la luz que observa.</a:t>
            </a:r>
          </a:p>
          <a:p>
            <a:pPr lvl="0">
              <a:defRPr/>
            </a:pPr>
            <a:r>
              <a:rPr lang="es-CL" sz="2000" dirty="0" smtClean="0"/>
              <a:t>Mientras </a:t>
            </a:r>
            <a:r>
              <a:rPr lang="es-CL" sz="2000" b="1" dirty="0" smtClean="0"/>
              <a:t>más larga es la longitud de onda</a:t>
            </a:r>
            <a:r>
              <a:rPr lang="es-CL" sz="2000" dirty="0" smtClean="0"/>
              <a:t> que se quiere detectar, </a:t>
            </a:r>
            <a:r>
              <a:rPr lang="es-CL" sz="2000" b="1" dirty="0" smtClean="0"/>
              <a:t>mayor debe ser el diámetro del telescopio</a:t>
            </a:r>
            <a:r>
              <a:rPr lang="es-CL" sz="2000" dirty="0" smtClean="0"/>
              <a:t>.</a:t>
            </a:r>
          </a:p>
          <a:p>
            <a:pPr lvl="0">
              <a:defRPr/>
            </a:pPr>
            <a:r>
              <a:rPr lang="es-CL" sz="2000" dirty="0" smtClean="0"/>
              <a:t>Para observar con la nitidez del ojo humano, un radiotelescopio como ALMA debe ser, al menos, </a:t>
            </a:r>
            <a:r>
              <a:rPr lang="es-CL" sz="2000" b="1" dirty="0" smtClean="0"/>
              <a:t>500 veces más ancho que el ojo humano</a:t>
            </a:r>
            <a:r>
              <a:rPr lang="es-CL" sz="2000" dirty="0" smtClean="0"/>
              <a:t>.</a:t>
            </a:r>
          </a:p>
          <a:p>
            <a:pPr lvl="0">
              <a:defRPr/>
            </a:pPr>
            <a:r>
              <a:rPr lang="es-CL" sz="2000" dirty="0" smtClean="0"/>
              <a:t>Sin embargo, la construcción de una sola antena con un diámetro gigante es imposible. La comunidad científica encontró la solución en la técnica de la </a:t>
            </a:r>
            <a:r>
              <a:rPr lang="es-CL" sz="2000" b="1" dirty="0" smtClean="0"/>
              <a:t>Interferometría</a:t>
            </a:r>
            <a:r>
              <a:rPr lang="es-CL" sz="2000" dirty="0" smtClean="0"/>
              <a:t>.</a:t>
            </a:r>
          </a:p>
          <a:p>
            <a:pPr marL="406474" indent="-406474">
              <a:buBlip>
                <a:blip r:embed="rId5"/>
              </a:buBlip>
            </a:pPr>
            <a:endParaRPr lang="es-CL" dirty="0" smtClean="0"/>
          </a:p>
        </p:txBody>
      </p:sp>
      <p:pic>
        <p:nvPicPr>
          <p:cNvPr id="10" name="9 Marcador de posición de imagen" descr="a_APG_091204_Antena.png"/>
          <p:cNvPicPr>
            <a:picLocks noGrp="1" noChangeAspect="1"/>
          </p:cNvPicPr>
          <p:nvPr>
            <p:ph type="pic" sz="quarter" idx="10"/>
          </p:nvPr>
        </p:nvPicPr>
        <p:blipFill>
          <a:blip r:embed="rId6" cstate="print"/>
          <a:stretch>
            <a:fillRect/>
          </a:stretch>
        </p:blipFill>
        <p:spPr>
          <a:xfrm>
            <a:off x="7124400" y="1448594"/>
            <a:ext cx="8033214" cy="5633604"/>
          </a:xfrm>
        </p:spPr>
      </p:pic>
      <p:sp>
        <p:nvSpPr>
          <p:cNvPr id="13" name="8 Marcador de texto"/>
          <p:cNvSpPr txBox="1">
            <a:spLocks/>
          </p:cNvSpPr>
          <p:nvPr/>
        </p:nvSpPr>
        <p:spPr>
          <a:xfrm>
            <a:off x="6986587" y="7239794"/>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La resolución de un telescopio depende del diámetro de superficie colectora y del tamaño de la longitud de onda que se observa.</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(ESO/NAOJ/NRAO).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3"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1000"/>
                                        <p:tgtEl>
                                          <p:spTgt spid="13">
                                            <p:txEl>
                                              <p:pRg st="1" end="1"/>
                                            </p:txEl>
                                          </p:spTgt>
                                        </p:tgtEl>
                                      </p:cBhvr>
                                    </p:animEffect>
                                  </p:childTnLst>
                                </p:cTn>
                              </p:par>
                              <p:par>
                                <p:cTn id="30" presetID="1" presetClass="entr" presetSubtype="0" fill="hold" grpId="1"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par>
                                <p:cTn id="39" presetID="1" presetClass="entr" presetSubtype="0" fill="hold" grpId="2"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4"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p"/>
      <p:bldP spid="8" grpId="2" uiExpand="1" build="p"/>
      <p:bldP spid="8" grpId="3" build="p"/>
      <p:bldP spid="8" grpId="4" uiExpand="1" build="p"/>
      <p:bldP spid="1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13 Marcador de posición de imagen" descr="Como3.png"/>
          <p:cNvPicPr>
            <a:picLocks noChangeAspect="1"/>
          </p:cNvPicPr>
          <p:nvPr/>
        </p:nvPicPr>
        <p:blipFill>
          <a:blip r:embed="rId3" cstate="print"/>
          <a:stretch>
            <a:fillRect/>
          </a:stretch>
        </p:blipFill>
        <p:spPr>
          <a:xfrm>
            <a:off x="1501961" y="1490400"/>
            <a:ext cx="8031691" cy="5633603"/>
          </a:xfrm>
          <a:prstGeom prst="rect">
            <a:avLst/>
          </a:prstGeom>
        </p:spPr>
      </p:pic>
      <p:pic>
        <p:nvPicPr>
          <p:cNvPr id="7" name="13 Marcador de posición de imagen" descr="Como3.png"/>
          <p:cNvPicPr>
            <a:picLocks noChangeAspect="1"/>
          </p:cNvPicPr>
          <p:nvPr/>
        </p:nvPicPr>
        <p:blipFill>
          <a:blip r:embed="rId4" cstate="print"/>
          <a:srcRect t="184" b="184"/>
          <a:stretch>
            <a:fillRect/>
          </a:stretch>
        </p:blipFill>
        <p:spPr>
          <a:xfrm>
            <a:off x="1501200" y="1490400"/>
            <a:ext cx="8066471" cy="5633604"/>
          </a:xfrm>
          <a:prstGeom prst="rect">
            <a:avLst/>
          </a:prstGeom>
        </p:spPr>
      </p:pic>
      <p:sp>
        <p:nvSpPr>
          <p:cNvPr id="2" name="1 Título"/>
          <p:cNvSpPr>
            <a:spLocks noGrp="1"/>
          </p:cNvSpPr>
          <p:nvPr>
            <p:ph type="title"/>
          </p:nvPr>
        </p:nvSpPr>
        <p:spPr/>
        <p:txBody>
          <a:bodyPr/>
          <a:lstStyle/>
          <a:p>
            <a:r>
              <a:rPr lang="es-CL" dirty="0" smtClean="0"/>
              <a:t>Interferometría</a:t>
            </a:r>
            <a:endParaRPr lang="es-CL" dirty="0"/>
          </a:p>
        </p:txBody>
      </p:sp>
      <p:pic>
        <p:nvPicPr>
          <p:cNvPr id="14" name="13 Marcador de posición de imagen" descr="Como3.png"/>
          <p:cNvPicPr>
            <a:picLocks noGrp="1" noChangeAspect="1"/>
          </p:cNvPicPr>
          <p:nvPr>
            <p:ph type="pic" sz="quarter" idx="10"/>
          </p:nvPr>
        </p:nvPicPr>
        <p:blipFill>
          <a:blip r:embed="rId5" cstate="print"/>
          <a:stretch>
            <a:fillRect/>
          </a:stretch>
        </p:blipFill>
        <p:spPr>
          <a:xfrm>
            <a:off x="1501200" y="1490400"/>
            <a:ext cx="8031691" cy="5633604"/>
          </a:xfrm>
        </p:spPr>
      </p:pic>
      <p:sp>
        <p:nvSpPr>
          <p:cNvPr id="4" name="3 Marcador de texto"/>
          <p:cNvSpPr>
            <a:spLocks noGrp="1"/>
          </p:cNvSpPr>
          <p:nvPr>
            <p:ph type="body" sz="quarter" idx="11"/>
          </p:nvPr>
        </p:nvSpPr>
        <p:spPr>
          <a:xfrm>
            <a:off x="9922137" y="1404442"/>
            <a:ext cx="5249608" cy="6480720"/>
          </a:xfrm>
        </p:spPr>
        <p:txBody>
          <a:bodyPr/>
          <a:lstStyle/>
          <a:p>
            <a:r>
              <a:rPr lang="es-CL" dirty="0" smtClean="0"/>
              <a:t>La </a:t>
            </a:r>
            <a:r>
              <a:rPr lang="es-CL" b="1" dirty="0" smtClean="0"/>
              <a:t>superficie de una antena está formada por varios paneles</a:t>
            </a:r>
            <a:r>
              <a:rPr lang="es-CL" dirty="0" smtClean="0"/>
              <a:t>, pero si alguno de ellos faltara, la antena aún funcionaría.</a:t>
            </a:r>
          </a:p>
          <a:p>
            <a:pPr lvl="0">
              <a:defRPr/>
            </a:pPr>
            <a:r>
              <a:rPr lang="es-CL" dirty="0" smtClean="0"/>
              <a:t>Es posible </a:t>
            </a:r>
            <a:r>
              <a:rPr lang="es-CL" b="1" dirty="0" smtClean="0"/>
              <a:t>definir un diámetro en una gran superficie </a:t>
            </a:r>
            <a:r>
              <a:rPr lang="es-CL" dirty="0" smtClean="0"/>
              <a:t>y poner varias antenas en su interior, como si cada una de ellas fuera un panel de esta “</a:t>
            </a:r>
            <a:r>
              <a:rPr lang="es-CL" b="1" i="1" dirty="0" smtClean="0"/>
              <a:t>antena virtual</a:t>
            </a:r>
            <a:r>
              <a:rPr lang="es-CL" dirty="0" smtClean="0"/>
              <a:t>”.</a:t>
            </a:r>
          </a:p>
          <a:p>
            <a:pPr lvl="0">
              <a:defRPr/>
            </a:pPr>
            <a:r>
              <a:rPr lang="es-CL" dirty="0" smtClean="0"/>
              <a:t>Si </a:t>
            </a:r>
            <a:r>
              <a:rPr lang="es-CL" b="1" dirty="0" smtClean="0"/>
              <a:t>el conjunto de antenas se sincroniza </a:t>
            </a:r>
            <a:r>
              <a:rPr lang="es-CL" dirty="0" smtClean="0"/>
              <a:t>para mirar el mismo objeto y luego las señales colectadas por cada una son llevadas, al mismo tiempo, hacia un </a:t>
            </a:r>
            <a:r>
              <a:rPr lang="es-CL" i="1" dirty="0" smtClean="0"/>
              <a:t>plano focal</a:t>
            </a:r>
            <a:r>
              <a:rPr lang="es-CL" dirty="0" smtClean="0"/>
              <a:t>, se </a:t>
            </a:r>
            <a:r>
              <a:rPr lang="es-CL" b="1" dirty="0" smtClean="0"/>
              <a:t>obtendrá una imagen cuya resolución será equivalente a la que obtendría una sola antena del diámetro </a:t>
            </a:r>
            <a:r>
              <a:rPr lang="es-CL" dirty="0" smtClean="0"/>
              <a:t>total del conjunto de antenas.</a:t>
            </a:r>
          </a:p>
          <a:p>
            <a:pPr lvl="0">
              <a:defRPr/>
            </a:pPr>
            <a:r>
              <a:rPr lang="es-CL" dirty="0" smtClean="0"/>
              <a:t>Las </a:t>
            </a:r>
            <a:r>
              <a:rPr lang="es-CL" b="1" dirty="0" smtClean="0"/>
              <a:t>66 antenas de ALMA</a:t>
            </a:r>
            <a:r>
              <a:rPr lang="es-CL" dirty="0" smtClean="0"/>
              <a:t>, distribuidas en el llano de Chajnantor, formarán un radio interferómetro con un </a:t>
            </a:r>
            <a:r>
              <a:rPr lang="es-CL" b="1" dirty="0" smtClean="0"/>
              <a:t>diámetro máximo de hasta 16 kilómetros</a:t>
            </a:r>
            <a:r>
              <a:rPr lang="es-CL" dirty="0" smtClean="0"/>
              <a:t>.</a:t>
            </a:r>
          </a:p>
        </p:txBody>
      </p:sp>
      <p:sp>
        <p:nvSpPr>
          <p:cNvPr id="13" name="12 Marcador de texto"/>
          <p:cNvSpPr>
            <a:spLocks noGrp="1"/>
          </p:cNvSpPr>
          <p:nvPr>
            <p:ph type="body" sz="quarter" idx="12"/>
          </p:nvPr>
        </p:nvSpPr>
        <p:spPr/>
        <p:txBody>
          <a:bodyPr/>
          <a:lstStyle/>
          <a:p>
            <a:r>
              <a:rPr lang="es-CL" b="1" dirty="0" smtClean="0"/>
              <a:t>Detalle paneles de antena</a:t>
            </a:r>
            <a:r>
              <a:rPr lang="es-CL" dirty="0" smtClean="0"/>
              <a:t> 2009</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9" name="12 Marcador de texto"/>
          <p:cNvSpPr txBox="1">
            <a:spLocks/>
          </p:cNvSpPr>
          <p:nvPr/>
        </p:nvSpPr>
        <p:spPr>
          <a:xfrm>
            <a:off x="1360800" y="7228800"/>
            <a:ext cx="8210839"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Diagrama de un Interferómetro.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2012</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4"/>
                                        </p:tgtEl>
                                      </p:cBhvr>
                                    </p:animEffect>
                                    <p:set>
                                      <p:cBhvr>
                                        <p:cTn id="12" dur="1" fill="hold">
                                          <p:stCondLst>
                                            <p:cond delay="999"/>
                                          </p:stCondLst>
                                        </p:cTn>
                                        <p:tgtEl>
                                          <p:spTgt spid="1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3">
                                            <p:txEl>
                                              <p:pRg st="0" end="0"/>
                                            </p:txEl>
                                          </p:spTgt>
                                        </p:tgtEl>
                                      </p:cBhvr>
                                    </p:animEffect>
                                    <p:set>
                                      <p:cBhvr>
                                        <p:cTn id="15" dur="1" fill="hold">
                                          <p:stCondLst>
                                            <p:cond delay="999"/>
                                          </p:stCondLst>
                                        </p:cTn>
                                        <p:tgtEl>
                                          <p:spTgt spid="13">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3">
                                            <p:txEl>
                                              <p:pRg st="1" end="1"/>
                                            </p:txEl>
                                          </p:spTgt>
                                        </p:tgtEl>
                                      </p:cBhvr>
                                    </p:animEffect>
                                    <p:set>
                                      <p:cBhvr>
                                        <p:cTn id="18" dur="1" fill="hold">
                                          <p:stCondLst>
                                            <p:cond delay="999"/>
                                          </p:stCondLst>
                                        </p:cTn>
                                        <p:tgtEl>
                                          <p:spTgt spid="13">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9 Marcador de posición de imagen" descr="TEC_TRANS_081209_TransportadoryAntena_ (2).png"/>
          <p:cNvPicPr>
            <a:picLocks noChangeAspect="1"/>
          </p:cNvPicPr>
          <p:nvPr/>
        </p:nvPicPr>
        <p:blipFill>
          <a:blip r:embed="rId3" cstate="print"/>
          <a:stretch>
            <a:fillRect/>
          </a:stretch>
        </p:blipFill>
        <p:spPr>
          <a:xfrm>
            <a:off x="7124400" y="1501200"/>
            <a:ext cx="8031692" cy="5633603"/>
          </a:xfrm>
          <a:prstGeom prst="rect">
            <a:avLst/>
          </a:prstGeom>
        </p:spPr>
      </p:pic>
      <p:pic>
        <p:nvPicPr>
          <p:cNvPr id="7" name="9 Marcador de posición de imagen" descr="TEC_TRANS_081209_TransportadoryAntena_ (2).png"/>
          <p:cNvPicPr>
            <a:picLocks noChangeAspect="1"/>
          </p:cNvPicPr>
          <p:nvPr/>
        </p:nvPicPr>
        <p:blipFill>
          <a:blip r:embed="rId4"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s-CL" dirty="0" smtClean="0"/>
              <a:t>La versatilidad de ALMA</a:t>
            </a:r>
            <a:endParaRPr lang="es-CL" dirty="0"/>
          </a:p>
        </p:txBody>
      </p:sp>
      <p:pic>
        <p:nvPicPr>
          <p:cNvPr id="10" name="9 Marcador de posición de imagen" descr="TEC_TRANS_081209_TransportadoryAntena_ (2).png"/>
          <p:cNvPicPr>
            <a:picLocks noGrp="1" noChangeAspect="1"/>
          </p:cNvPicPr>
          <p:nvPr>
            <p:ph type="pic" sz="quarter" idx="10"/>
          </p:nvPr>
        </p:nvPicPr>
        <p:blipFill>
          <a:blip r:embed="rId5" cstate="print"/>
          <a:stretch>
            <a:fillRect/>
          </a:stretch>
        </p:blipFill>
        <p:spPr>
          <a:xfrm>
            <a:off x="7122663" y="1499919"/>
            <a:ext cx="8031692" cy="5633604"/>
          </a:xfrm>
        </p:spPr>
      </p:pic>
      <p:sp>
        <p:nvSpPr>
          <p:cNvPr id="8" name="7 Marcador de texto"/>
          <p:cNvSpPr>
            <a:spLocks noGrp="1"/>
          </p:cNvSpPr>
          <p:nvPr>
            <p:ph type="body" sz="quarter" idx="11"/>
          </p:nvPr>
        </p:nvSpPr>
        <p:spPr/>
        <p:txBody>
          <a:bodyPr/>
          <a:lstStyle/>
          <a:p>
            <a:r>
              <a:rPr lang="es-CL" dirty="0" smtClean="0"/>
              <a:t>La técnica de la </a:t>
            </a:r>
            <a:r>
              <a:rPr lang="es-CL" b="1" dirty="0" smtClean="0"/>
              <a:t>Interferometría,</a:t>
            </a:r>
            <a:r>
              <a:rPr lang="es-CL" dirty="0" smtClean="0"/>
              <a:t> inventada por el astrónomo británico Martin Ryle en la década del 50, no sólo permite obtener un diámetro mayor, sino que permite </a:t>
            </a:r>
            <a:r>
              <a:rPr lang="es-CL" b="1" dirty="0" smtClean="0"/>
              <a:t>redistribuir las antenas en la superficie dependiendo de la resolución necesaria</a:t>
            </a:r>
            <a:r>
              <a:rPr lang="es-CL" dirty="0" smtClean="0"/>
              <a:t> para cada observación.</a:t>
            </a:r>
          </a:p>
          <a:p>
            <a:pPr>
              <a:buBlip>
                <a:blip r:embed="rId6"/>
              </a:buBlip>
            </a:pPr>
            <a:r>
              <a:rPr lang="es-CL" dirty="0" smtClean="0"/>
              <a:t>A </a:t>
            </a:r>
            <a:r>
              <a:rPr lang="es-CL" b="1" dirty="0" smtClean="0"/>
              <a:t>mayor necesidad de detalles</a:t>
            </a:r>
            <a:r>
              <a:rPr lang="es-CL" dirty="0" smtClean="0"/>
              <a:t>, las antenas se distribuirán en el </a:t>
            </a:r>
            <a:r>
              <a:rPr lang="es-CL" b="1" dirty="0" smtClean="0"/>
              <a:t>diámetro máximo</a:t>
            </a:r>
            <a:r>
              <a:rPr lang="es-CL" b="0" baseline="0" dirty="0" smtClean="0"/>
              <a:t> para obtener mayor resolución.</a:t>
            </a:r>
            <a:endParaRPr lang="es-CL" dirty="0" smtClean="0"/>
          </a:p>
          <a:p>
            <a:pPr>
              <a:buBlip>
                <a:blip r:embed="rId6"/>
              </a:buBlip>
            </a:pPr>
            <a:r>
              <a:rPr lang="es-CL" dirty="0" smtClean="0"/>
              <a:t>A </a:t>
            </a:r>
            <a:r>
              <a:rPr lang="es-CL" b="1" dirty="0" smtClean="0"/>
              <a:t>mayor necesidad de amplitud </a:t>
            </a:r>
            <a:r>
              <a:rPr lang="es-CL" dirty="0" smtClean="0"/>
              <a:t>las antenas se agruparán en </a:t>
            </a:r>
            <a:r>
              <a:rPr lang="es-CL" b="1" dirty="0" smtClean="0"/>
              <a:t>diámetros más pequeños para dar cobertura a porciones más grandes del cielo.</a:t>
            </a:r>
            <a:endParaRPr lang="es-CL" dirty="0" smtClean="0"/>
          </a:p>
          <a:p>
            <a:r>
              <a:rPr lang="es-CL" dirty="0" smtClean="0"/>
              <a:t>ALMA cuenta con </a:t>
            </a:r>
            <a:r>
              <a:rPr lang="es-CL" b="1" dirty="0" smtClean="0"/>
              <a:t>dos transportadores </a:t>
            </a:r>
            <a:r>
              <a:rPr lang="es-CL" dirty="0" smtClean="0"/>
              <a:t>que le permiten </a:t>
            </a:r>
            <a:r>
              <a:rPr lang="es-CL" b="1" dirty="0" smtClean="0"/>
              <a:t>mover las antenas</a:t>
            </a:r>
            <a:r>
              <a:rPr lang="es-CL" dirty="0" smtClean="0"/>
              <a:t> según el diámetro que se necesite para cada observación.</a:t>
            </a:r>
          </a:p>
        </p:txBody>
      </p:sp>
      <p:sp>
        <p:nvSpPr>
          <p:cNvPr id="9" name="8 Marcador de texto"/>
          <p:cNvSpPr>
            <a:spLocks noGrp="1"/>
          </p:cNvSpPr>
          <p:nvPr>
            <p:ph type="body" sz="quarter" idx="12"/>
          </p:nvPr>
        </p:nvSpPr>
        <p:spPr/>
        <p:txBody>
          <a:bodyPr/>
          <a:lstStyle/>
          <a:p>
            <a:r>
              <a:rPr lang="es-CL" b="1" dirty="0" smtClean="0"/>
              <a:t>Conjunto de 4 antenas en Chajnantor</a:t>
            </a:r>
            <a:r>
              <a:rPr lang="es-CL" dirty="0" smtClean="0"/>
              <a:t>. </a:t>
            </a:r>
          </a:p>
          <a:p>
            <a:r>
              <a:rPr lang="es-CL" dirty="0" smtClean="0"/>
              <a:t>Crédito: ESO.</a:t>
            </a:r>
            <a:endParaRPr lang="es-CL" dirty="0"/>
          </a:p>
        </p:txBody>
      </p:sp>
      <p:sp>
        <p:nvSpPr>
          <p:cNvPr id="12"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Interpretación artística del Conjunto Compacto de Atacama -</a:t>
            </a:r>
            <a:r>
              <a:rPr lang="es-CL" sz="1000" b="1" i="1" dirty="0" err="1" smtClean="0">
                <a:solidFill>
                  <a:srgbClr val="006699"/>
                </a:solidFill>
              </a:rPr>
              <a:t>ACA</a:t>
            </a:r>
            <a:r>
              <a:rPr lang="es-CL" sz="1000" b="1" i="1" dirty="0" smtClean="0">
                <a:solidFill>
                  <a:srgbClr val="006699"/>
                </a:solidFill>
              </a:rPr>
              <a:t>-</a:t>
            </a:r>
            <a:r>
              <a:rPr lang="es-CL" sz="1000" i="1" dirty="0" smtClean="0">
                <a:solidFill>
                  <a:srgbClr val="006699"/>
                </a:solidFill>
              </a:rPr>
              <a:t>.</a:t>
            </a:r>
          </a:p>
          <a:p>
            <a:pPr lvl="0">
              <a:spcAft>
                <a:spcPts val="300"/>
              </a:spcAft>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endParaRPr lang="es-CL" sz="1000" i="1" dirty="0">
              <a:solidFill>
                <a:srgbClr val="006699"/>
              </a:solidFill>
            </a:endParaRPr>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Interpretación artística del  conjunto extendido de antenas de ALMA.</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p>
          <a:p>
            <a:pPr lvl="0">
              <a:spcAft>
                <a:spcPts val="300"/>
              </a:spcAft>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nodeType="withEffect">
                                  <p:stCondLst>
                                    <p:cond delay="0"/>
                                  </p:stCondLst>
                                  <p:childTnLst>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9">
                                            <p:txEl>
                                              <p:pRg st="0" end="0"/>
                                            </p:txEl>
                                          </p:spTgt>
                                        </p:tgtEl>
                                      </p:cBhvr>
                                    </p:animEffect>
                                    <p:set>
                                      <p:cBhvr>
                                        <p:cTn id="21" dur="1" fill="hold">
                                          <p:stCondLst>
                                            <p:cond delay="999"/>
                                          </p:stCondLst>
                                        </p:cTn>
                                        <p:tgtEl>
                                          <p:spTgt spid="9">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9">
                                            <p:txEl>
                                              <p:pRg st="1" end="1"/>
                                            </p:txEl>
                                          </p:spTgt>
                                        </p:tgtEl>
                                      </p:cBhvr>
                                    </p:animEffect>
                                    <p:set>
                                      <p:cBhvr>
                                        <p:cTn id="24" dur="1" fill="hold">
                                          <p:stCondLst>
                                            <p:cond delay="999"/>
                                          </p:stCondLst>
                                        </p:cTn>
                                        <p:tgtEl>
                                          <p:spTgt spid="9">
                                            <p:txEl>
                                              <p:pRg st="1" end="1"/>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par>
                                <p:cTn id="33" presetID="10" presetClass="exit" presetSubtype="0" fill="hold" nodeType="withEffect">
                                  <p:stCondLst>
                                    <p:cond delay="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2" grpId="0"/>
      <p:bldP spid="13" grpId="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9 Marcador de posición de imagen" descr="TEC_TRANS_090516_TransportadoresAntenasOttoLore.png"/>
          <p:cNvPicPr>
            <a:picLocks noChangeAspect="1"/>
          </p:cNvPicPr>
          <p:nvPr/>
        </p:nvPicPr>
        <p:blipFill>
          <a:blip r:embed="rId3" cstate="print"/>
          <a:stretch>
            <a:fillRect/>
          </a:stretch>
        </p:blipFill>
        <p:spPr>
          <a:xfrm>
            <a:off x="1472400" y="1501200"/>
            <a:ext cx="8031691" cy="5633603"/>
          </a:xfrm>
          <a:prstGeom prst="rect">
            <a:avLst/>
          </a:prstGeom>
        </p:spPr>
      </p:pic>
      <p:pic>
        <p:nvPicPr>
          <p:cNvPr id="7" name="9 Marcador de posición de imagen" descr="TEC_TRANS_090516_TransportadoresAntenasOttoLore.png"/>
          <p:cNvPicPr>
            <a:picLocks noChangeAspect="1"/>
          </p:cNvPicPr>
          <p:nvPr/>
        </p:nvPicPr>
        <p:blipFill>
          <a:blip r:embed="rId4" cstate="print"/>
          <a:stretch>
            <a:fillRect/>
          </a:stretch>
        </p:blipFill>
        <p:spPr>
          <a:xfrm>
            <a:off x="1472400" y="1501200"/>
            <a:ext cx="8031691" cy="5633603"/>
          </a:xfrm>
          <a:prstGeom prst="rect">
            <a:avLst/>
          </a:prstGeom>
        </p:spPr>
      </p:pic>
      <p:sp>
        <p:nvSpPr>
          <p:cNvPr id="6" name="5 Título"/>
          <p:cNvSpPr>
            <a:spLocks noGrp="1"/>
          </p:cNvSpPr>
          <p:nvPr>
            <p:ph type="title"/>
          </p:nvPr>
        </p:nvSpPr>
        <p:spPr/>
        <p:txBody>
          <a:bodyPr/>
          <a:lstStyle/>
          <a:p>
            <a:r>
              <a:rPr lang="es-CL" dirty="0" smtClean="0"/>
              <a:t>La versatilidad de ALMA</a:t>
            </a:r>
            <a:endParaRPr lang="es-CL" dirty="0"/>
          </a:p>
        </p:txBody>
      </p:sp>
      <p:pic>
        <p:nvPicPr>
          <p:cNvPr id="10" name="9 Marcador de posición de imagen" descr="TEC_TRANS_090516_TransportadoresAntenasOttoLore.png"/>
          <p:cNvPicPr>
            <a:picLocks noGrp="1" noChangeAspect="1"/>
          </p:cNvPicPr>
          <p:nvPr>
            <p:ph type="pic" sz="quarter" idx="10"/>
          </p:nvPr>
        </p:nvPicPr>
        <p:blipFill>
          <a:blip r:embed="rId5" cstate="print"/>
          <a:stretch>
            <a:fillRect/>
          </a:stretch>
        </p:blipFill>
        <p:spPr>
          <a:xfrm>
            <a:off x="1472400" y="1499919"/>
            <a:ext cx="8031691" cy="5633604"/>
          </a:xfrm>
        </p:spPr>
      </p:pic>
      <p:sp>
        <p:nvSpPr>
          <p:cNvPr id="8" name="7 Marcador de texto"/>
          <p:cNvSpPr>
            <a:spLocks noGrp="1"/>
          </p:cNvSpPr>
          <p:nvPr>
            <p:ph type="body" sz="quarter" idx="11"/>
          </p:nvPr>
        </p:nvSpPr>
        <p:spPr>
          <a:xfrm>
            <a:off x="9922137" y="1404442"/>
            <a:ext cx="5249608" cy="6048672"/>
          </a:xfrm>
        </p:spPr>
        <p:txBody>
          <a:bodyPr/>
          <a:lstStyle/>
          <a:p>
            <a:r>
              <a:rPr lang="es-CL" dirty="0" smtClean="0"/>
              <a:t>Los dos transportadores </a:t>
            </a:r>
            <a:r>
              <a:rPr lang="es-CL" b="1" dirty="0" smtClean="0"/>
              <a:t>Otto</a:t>
            </a:r>
            <a:r>
              <a:rPr lang="es-CL" dirty="0" smtClean="0"/>
              <a:t> y </a:t>
            </a:r>
            <a:r>
              <a:rPr lang="es-CL" b="1" dirty="0" smtClean="0"/>
              <a:t>Lore</a:t>
            </a:r>
            <a:r>
              <a:rPr lang="es-CL" dirty="0" smtClean="0"/>
              <a:t> fueron diseñados especialmente para mover las pesadas antenas.</a:t>
            </a:r>
          </a:p>
          <a:p>
            <a:r>
              <a:rPr lang="es-CL" dirty="0" smtClean="0"/>
              <a:t>Con sus </a:t>
            </a:r>
            <a:r>
              <a:rPr lang="es-CL" b="1" dirty="0" smtClean="0"/>
              <a:t>54 antenas mayores y sus 12 antenas menores</a:t>
            </a:r>
            <a:r>
              <a:rPr lang="es-CL" dirty="0" smtClean="0"/>
              <a:t>, de 12 y 7 metros de diámetro respectivamente, el conjunto de antenas de </a:t>
            </a:r>
            <a:r>
              <a:rPr lang="es-CL" b="1" dirty="0" smtClean="0"/>
              <a:t>ALMA se podrá configurar según los requerimientos de la comunidad científica</a:t>
            </a:r>
            <a:r>
              <a:rPr lang="es-CL" dirty="0" smtClean="0"/>
              <a:t>.</a:t>
            </a:r>
          </a:p>
          <a:p>
            <a:pPr lvl="0"/>
            <a:r>
              <a:rPr lang="es-CL" dirty="0" smtClean="0"/>
              <a:t>Cuando se necesite, por ejemplo, observar grandes zonas del Universo se utilizará el </a:t>
            </a:r>
            <a:r>
              <a:rPr lang="es-CL" b="1" dirty="0" smtClean="0"/>
              <a:t>Conjunto Compacto de Atacama </a:t>
            </a:r>
            <a:r>
              <a:rPr lang="es-CL" dirty="0" smtClean="0"/>
              <a:t>-</a:t>
            </a:r>
            <a:r>
              <a:rPr lang="es-CL" dirty="0" err="1" smtClean="0"/>
              <a:t>ACA</a:t>
            </a:r>
            <a:r>
              <a:rPr lang="es-CL" dirty="0" smtClean="0"/>
              <a:t>- compuesto por las doce antenas menores y cuatro antenas mayores.</a:t>
            </a:r>
          </a:p>
        </p:txBody>
      </p:sp>
      <p:sp>
        <p:nvSpPr>
          <p:cNvPr id="9" name="8 Marcador de texto"/>
          <p:cNvSpPr>
            <a:spLocks noGrp="1"/>
          </p:cNvSpPr>
          <p:nvPr>
            <p:ph type="body" sz="quarter" idx="12"/>
          </p:nvPr>
        </p:nvSpPr>
        <p:spPr/>
        <p:txBody>
          <a:bodyPr/>
          <a:lstStyle/>
          <a:p>
            <a:r>
              <a:rPr lang="es-CL" b="1" dirty="0" smtClean="0"/>
              <a:t>Transportadores de ALMA</a:t>
            </a:r>
            <a:r>
              <a:rPr lang="es-CL" dirty="0" smtClean="0"/>
              <a:t>. Cada transportador tiene 28 ruedas, pesa 130 toneladas, cuenta con sistema anti sísmico y un generador de energía que permite el funcionamiento de los sistemas criogénicos de las antenas cuando son transportadas. 2009.</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11" name="8 Marcador de texto"/>
          <p:cNvSpPr txBox="1">
            <a:spLocks/>
          </p:cNvSpPr>
          <p:nvPr/>
        </p:nvSpPr>
        <p:spPr>
          <a:xfrm>
            <a:off x="1360800" y="7228800"/>
            <a:ext cx="8210839"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Conjunto compacto de Atacama -ACA-</a:t>
            </a:r>
            <a:r>
              <a:rPr lang="es-CL" sz="1000" i="1" dirty="0" smtClean="0">
                <a:solidFill>
                  <a:srgbClr val="006699"/>
                </a:solidFill>
              </a:rPr>
              <a:t>.</a:t>
            </a:r>
            <a:endParaRPr kumimoji="0" lang="es-CL" sz="1000" b="0" i="1" u="none" strike="noStrike" kern="1200" cap="none" spc="0" normalizeH="0" baseline="0" noProof="0" dirty="0" smtClean="0">
              <a:ln>
                <a:noFill/>
              </a:ln>
              <a:solidFill>
                <a:srgbClr val="006699"/>
              </a:solidFill>
              <a:effectLst/>
              <a:uLnTx/>
              <a:uFillTx/>
              <a:latin typeface="+mn-lt"/>
              <a:ea typeface="+mn-ea"/>
              <a:cs typeface="+mn-cs"/>
            </a:endParaRP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R. Hills.</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xit" presetSubtype="0" fill="hold" nodeType="withEffect">
                                  <p:stCondLst>
                                    <p:cond delay="0"/>
                                  </p:stCondLst>
                                  <p:childTnLst>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p:bldP spid="11"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CL" dirty="0" smtClean="0"/>
              <a:t>¿Cómo </a:t>
            </a:r>
            <a:r>
              <a:rPr lang="es-CL" sz="3200" b="1" kern="1200" dirty="0" smtClean="0">
                <a:solidFill>
                  <a:srgbClr val="FFD130"/>
                </a:solidFill>
                <a:latin typeface="Century Gothic" pitchFamily="34" charset="0"/>
                <a:ea typeface="+mj-ea"/>
                <a:cs typeface="Arial" pitchFamily="34" charset="0"/>
              </a:rPr>
              <a:t>ALMA </a:t>
            </a:r>
            <a:r>
              <a:rPr lang="es-CL" dirty="0" smtClean="0"/>
              <a:t>transforma las longitudes de onda en imágenes?</a:t>
            </a:r>
            <a:endParaRPr lang="es-CL" dirty="0"/>
          </a:p>
        </p:txBody>
      </p:sp>
      <p:pic>
        <p:nvPicPr>
          <p:cNvPr id="10" name="9 Marcador de posición de imagen" descr="ComofuncionaALMA.png"/>
          <p:cNvPicPr>
            <a:picLocks noGrp="1" noChangeAspect="1"/>
          </p:cNvPicPr>
          <p:nvPr>
            <p:ph type="pic" sz="quarter" idx="10"/>
          </p:nvPr>
        </p:nvPicPr>
        <p:blipFill>
          <a:blip r:embed="rId3" cstate="print"/>
          <a:stretch>
            <a:fillRect/>
          </a:stretch>
        </p:blipFill>
        <p:spPr>
          <a:xfrm>
            <a:off x="1471548" y="2805135"/>
            <a:ext cx="13700196" cy="4303537"/>
          </a:xfrm>
        </p:spPr>
      </p:pic>
      <p:sp>
        <p:nvSpPr>
          <p:cNvPr id="8" name="7 Marcador de texto"/>
          <p:cNvSpPr>
            <a:spLocks noGrp="1"/>
          </p:cNvSpPr>
          <p:nvPr>
            <p:ph type="body" sz="quarter" idx="11"/>
          </p:nvPr>
        </p:nvSpPr>
        <p:spPr/>
        <p:txBody>
          <a:bodyPr/>
          <a:lstStyle/>
          <a:p>
            <a:r>
              <a:rPr lang="es-CL" dirty="0" smtClean="0"/>
              <a:t>Cada antena cuenta con un </a:t>
            </a:r>
            <a:r>
              <a:rPr lang="es-CL" b="1" i="1" dirty="0" smtClean="0"/>
              <a:t>Front End</a:t>
            </a:r>
            <a:r>
              <a:rPr lang="es-CL" dirty="0" smtClean="0"/>
              <a:t>, donde los receptores de banda convierten las longitudes de onda en señales eléctricas y se digitalizan para enviarlas al </a:t>
            </a:r>
            <a:r>
              <a:rPr lang="es-CL" b="1" i="1" dirty="0" smtClean="0"/>
              <a:t>Back End</a:t>
            </a:r>
            <a:r>
              <a:rPr lang="es-CL" dirty="0" smtClean="0"/>
              <a:t>,</a:t>
            </a:r>
            <a:r>
              <a:rPr lang="es-CL" b="1" dirty="0" smtClean="0"/>
              <a:t> </a:t>
            </a:r>
            <a:r>
              <a:rPr lang="es-CL" dirty="0" smtClean="0"/>
              <a:t>un complejo y preciso sistema electrónico donde las señales se sincronizan para que, a través de fibra óptica, lleguen al computador central o </a:t>
            </a:r>
            <a:r>
              <a:rPr lang="es-CL" b="1" dirty="0" smtClean="0"/>
              <a:t>Correlacionador</a:t>
            </a:r>
            <a:r>
              <a:rPr lang="es-CL" dirty="0" smtClean="0"/>
              <a:t>.</a:t>
            </a:r>
            <a:endParaRPr lang="es-CL" dirty="0" smtClean="0"/>
          </a:p>
        </p:txBody>
      </p:sp>
      <p:sp>
        <p:nvSpPr>
          <p:cNvPr id="9" name="8 Marcador de texto"/>
          <p:cNvSpPr>
            <a:spLocks noGrp="1"/>
          </p:cNvSpPr>
          <p:nvPr>
            <p:ph type="body" sz="quarter" idx="12"/>
          </p:nvPr>
        </p:nvSpPr>
        <p:spPr/>
        <p:txBody>
          <a:bodyPr/>
          <a:lstStyle/>
          <a:p>
            <a:r>
              <a:rPr lang="es-CL" b="1" dirty="0" smtClean="0"/>
              <a:t>Diagrama sobre el funcionamiento de ALMA</a:t>
            </a:r>
            <a:r>
              <a:rPr lang="es-CL" dirty="0" smtClean="0"/>
              <a:t>.</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CL" dirty="0" smtClean="0"/>
              <a:t>¿Cómo </a:t>
            </a:r>
            <a:r>
              <a:rPr lang="es-CL" sz="3200" b="1" kern="1200" dirty="0" smtClean="0">
                <a:solidFill>
                  <a:srgbClr val="FFD130"/>
                </a:solidFill>
                <a:latin typeface="Century Gothic" pitchFamily="34" charset="0"/>
                <a:ea typeface="+mj-ea"/>
                <a:cs typeface="Arial" pitchFamily="34" charset="0"/>
              </a:rPr>
              <a:t>ALMA </a:t>
            </a:r>
            <a:r>
              <a:rPr lang="es-CL" dirty="0" smtClean="0"/>
              <a:t>transforma las longitudes de onda en imágenes?</a:t>
            </a:r>
            <a:endParaRPr lang="es-CL" dirty="0"/>
          </a:p>
        </p:txBody>
      </p:sp>
      <p:pic>
        <p:nvPicPr>
          <p:cNvPr id="10" name="9 Marcador de posición de imagen" descr="TEC_C_091110_Luces.png"/>
          <p:cNvPicPr>
            <a:picLocks noGrp="1" noChangeAspect="1"/>
          </p:cNvPicPr>
          <p:nvPr>
            <p:ph type="pic" sz="quarter" idx="10"/>
          </p:nvPr>
        </p:nvPicPr>
        <p:blipFill>
          <a:blip r:embed="rId3" cstate="print"/>
          <a:stretch>
            <a:fillRect/>
          </a:stretch>
        </p:blipFill>
        <p:spPr>
          <a:xfrm>
            <a:off x="1488851" y="1499919"/>
            <a:ext cx="8031865" cy="5633604"/>
          </a:xfrm>
        </p:spPr>
      </p:pic>
      <p:sp>
        <p:nvSpPr>
          <p:cNvPr id="8" name="7 Marcador de texto"/>
          <p:cNvSpPr>
            <a:spLocks noGrp="1"/>
          </p:cNvSpPr>
          <p:nvPr>
            <p:ph type="body" sz="quarter" idx="11"/>
          </p:nvPr>
        </p:nvSpPr>
        <p:spPr/>
        <p:txBody>
          <a:bodyPr/>
          <a:lstStyle/>
          <a:p>
            <a:r>
              <a:rPr lang="es-CL" dirty="0" smtClean="0"/>
              <a:t>Ubicado en el Centro de Operaciones de ALMA, en Chajnantor, el Correlacionador  </a:t>
            </a:r>
            <a:r>
              <a:rPr lang="es-CL" b="1" dirty="0" smtClean="0"/>
              <a:t>recibe, procesa y almacena la información </a:t>
            </a:r>
            <a:r>
              <a:rPr lang="es-CL" dirty="0" smtClean="0"/>
              <a:t>enviada por el </a:t>
            </a:r>
            <a:r>
              <a:rPr lang="es-CL" i="1" dirty="0" smtClean="0"/>
              <a:t>Back End</a:t>
            </a:r>
            <a:r>
              <a:rPr lang="es-CL" dirty="0" smtClean="0"/>
              <a:t>.</a:t>
            </a:r>
          </a:p>
          <a:p>
            <a:r>
              <a:rPr lang="es-CL" dirty="0" smtClean="0"/>
              <a:t>El </a:t>
            </a:r>
            <a:r>
              <a:rPr lang="es-CL" b="1" dirty="0" smtClean="0"/>
              <a:t>Correlacionador es el cerebro de ALMA</a:t>
            </a:r>
            <a:r>
              <a:rPr lang="es-CL" dirty="0" smtClean="0"/>
              <a:t>, donde los datos recolectados por las antenas se procesan a razón de </a:t>
            </a:r>
            <a:r>
              <a:rPr lang="es-CL" b="1" dirty="0" smtClean="0"/>
              <a:t>miles de millones de veces por segundo</a:t>
            </a:r>
            <a:r>
              <a:rPr lang="es-CL" dirty="0" smtClean="0"/>
              <a:t>.</a:t>
            </a:r>
          </a:p>
          <a:p>
            <a:r>
              <a:rPr lang="es-CL" dirty="0" smtClean="0"/>
              <a:t>Se necesitarían más de </a:t>
            </a:r>
            <a:r>
              <a:rPr lang="es-ES_tradnl" sz="1900" b="1" kern="1200" dirty="0" smtClean="0">
                <a:solidFill>
                  <a:srgbClr val="006699"/>
                </a:solidFill>
                <a:latin typeface="+mj-lt"/>
                <a:ea typeface="+mn-ea"/>
                <a:cs typeface="+mn-cs"/>
              </a:rPr>
              <a:t>3 millones de computadores portátiles </a:t>
            </a:r>
            <a:r>
              <a:rPr lang="es-ES_tradnl" sz="1900" b="0" kern="1200" dirty="0" smtClean="0">
                <a:solidFill>
                  <a:srgbClr val="006699"/>
                </a:solidFill>
                <a:latin typeface="+mj-lt"/>
                <a:ea typeface="+mn-ea"/>
                <a:cs typeface="+mn-cs"/>
              </a:rPr>
              <a:t>para realizar la misma cantidad de operaciones por segundo.</a:t>
            </a:r>
            <a:endParaRPr lang="es-CL" dirty="0" smtClean="0"/>
          </a:p>
          <a:p>
            <a:r>
              <a:rPr lang="es-CL" dirty="0" smtClean="0"/>
              <a:t>Esta colosal máquina es la </a:t>
            </a:r>
            <a:r>
              <a:rPr lang="es-CL" b="1" dirty="0" smtClean="0"/>
              <a:t>calculadora más poderosa del mundo</a:t>
            </a:r>
            <a:r>
              <a:rPr lang="es-CL" dirty="0" smtClean="0"/>
              <a:t> y ha sido diseñada especialmente para ALMA.</a:t>
            </a:r>
          </a:p>
          <a:p>
            <a:endParaRPr lang="es-CL" dirty="0"/>
          </a:p>
        </p:txBody>
      </p:sp>
      <p:sp>
        <p:nvSpPr>
          <p:cNvPr id="9" name="8 Marcador de texto"/>
          <p:cNvSpPr>
            <a:spLocks noGrp="1"/>
          </p:cNvSpPr>
          <p:nvPr>
            <p:ph type="body" sz="quarter" idx="12"/>
          </p:nvPr>
        </p:nvSpPr>
        <p:spPr/>
        <p:txBody>
          <a:bodyPr/>
          <a:lstStyle/>
          <a:p>
            <a:r>
              <a:rPr lang="es-CL" b="1" dirty="0" smtClean="0"/>
              <a:t>Correlacionador de ALMA</a:t>
            </a:r>
            <a:r>
              <a:rPr lang="es-CL" dirty="0" smtClean="0"/>
              <a:t>. 2009.</a:t>
            </a:r>
          </a:p>
          <a:p>
            <a:r>
              <a:rPr lang="es-CL" dirty="0" smtClean="0"/>
              <a:t>Crédito: ALMA (ESO/</a:t>
            </a:r>
            <a:r>
              <a:rPr lang="es-CL" dirty="0" err="1" smtClean="0"/>
              <a:t>NAOJ</a:t>
            </a:r>
            <a:r>
              <a:rPr lang="es-CL" dirty="0" smtClean="0"/>
              <a:t>/</a:t>
            </a:r>
            <a:r>
              <a:rPr lang="es-CL" dirty="0" err="1" smtClean="0"/>
              <a:t>NRAO</a:t>
            </a:r>
            <a:r>
              <a:rPr lang="es-CL" dirty="0" smtClean="0"/>
              <a:t>), S. Argandoña.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5 Marcador de posición de imagen" descr="A_AC_2010_4AntenasNoche.jpg"/>
          <p:cNvPicPr>
            <a:picLocks noChangeAspect="1"/>
          </p:cNvPicPr>
          <p:nvPr/>
        </p:nvPicPr>
        <p:blipFill>
          <a:blip r:embed="rId3" cstate="print"/>
          <a:stretch>
            <a:fillRect/>
          </a:stretch>
        </p:blipFill>
        <p:spPr>
          <a:xfrm>
            <a:off x="7106400" y="1501200"/>
            <a:ext cx="8031692" cy="5633603"/>
          </a:xfrm>
          <a:prstGeom prst="rect">
            <a:avLst/>
          </a:prstGeom>
        </p:spPr>
      </p:pic>
      <p:pic>
        <p:nvPicPr>
          <p:cNvPr id="7" name="5 Marcador de posición de imagen" descr="A_AC_2010_4AntenasNoche.jpg"/>
          <p:cNvPicPr>
            <a:picLocks noChangeAspect="1"/>
          </p:cNvPicPr>
          <p:nvPr/>
        </p:nvPicPr>
        <p:blipFill>
          <a:blip r:embed="rId4" cstate="print"/>
          <a:stretch>
            <a:fillRect/>
          </a:stretch>
        </p:blipFill>
        <p:spPr>
          <a:xfrm>
            <a:off x="7106400" y="1501200"/>
            <a:ext cx="8031692" cy="5633604"/>
          </a:xfrm>
          <a:prstGeom prst="rect">
            <a:avLst/>
          </a:prstGeom>
        </p:spPr>
      </p:pic>
      <p:sp>
        <p:nvSpPr>
          <p:cNvPr id="2" name="1 Título"/>
          <p:cNvSpPr>
            <a:spLocks noGrp="1"/>
          </p:cNvSpPr>
          <p:nvPr>
            <p:ph type="title"/>
          </p:nvPr>
        </p:nvSpPr>
        <p:spPr/>
        <p:txBody>
          <a:bodyPr/>
          <a:lstStyle/>
          <a:p>
            <a:r>
              <a:rPr lang="es-CL" dirty="0" smtClean="0"/>
              <a:t>¿Qué es ALMA?</a:t>
            </a:r>
            <a:endParaRPr lang="es-CL" dirty="0"/>
          </a:p>
        </p:txBody>
      </p:sp>
      <p:pic>
        <p:nvPicPr>
          <p:cNvPr id="6" name="5 Marcador de posición de imagen" descr="A_AC_2010_4AntenasNoche.jpg"/>
          <p:cNvPicPr>
            <a:picLocks noGrp="1" noChangeAspect="1"/>
          </p:cNvPicPr>
          <p:nvPr>
            <p:ph type="pic" sz="quarter" idx="10"/>
          </p:nvPr>
        </p:nvPicPr>
        <p:blipFill>
          <a:blip r:embed="rId5" cstate="print"/>
          <a:stretch>
            <a:fillRect/>
          </a:stretch>
        </p:blipFill>
        <p:spPr>
          <a:xfrm>
            <a:off x="7106400" y="1499919"/>
            <a:ext cx="8031692" cy="5633604"/>
          </a:xfrm>
        </p:spPr>
      </p:pic>
      <p:sp>
        <p:nvSpPr>
          <p:cNvPr id="4" name="3 Marcador de texto"/>
          <p:cNvSpPr>
            <a:spLocks noGrp="1"/>
          </p:cNvSpPr>
          <p:nvPr>
            <p:ph type="body" sz="quarter" idx="11"/>
          </p:nvPr>
        </p:nvSpPr>
        <p:spPr/>
        <p:txBody>
          <a:bodyPr/>
          <a:lstStyle/>
          <a:p>
            <a:r>
              <a:rPr lang="es-CL" dirty="0" smtClean="0"/>
              <a:t>El </a:t>
            </a:r>
            <a:r>
              <a:rPr lang="es-CL" b="1" dirty="0" smtClean="0"/>
              <a:t>Atacama Large </a:t>
            </a:r>
            <a:r>
              <a:rPr lang="es-CL" b="1" dirty="0" err="1" smtClean="0"/>
              <a:t>Millimeter</a:t>
            </a:r>
            <a:r>
              <a:rPr lang="es-CL" b="1" dirty="0" smtClean="0"/>
              <a:t>/</a:t>
            </a:r>
            <a:r>
              <a:rPr lang="es-CL" b="1" dirty="0" err="1" smtClean="0"/>
              <a:t>submillimeter</a:t>
            </a:r>
            <a:r>
              <a:rPr lang="es-CL" b="1" dirty="0" smtClean="0"/>
              <a:t> </a:t>
            </a:r>
            <a:r>
              <a:rPr lang="es-CL" b="1" dirty="0" err="1" smtClean="0"/>
              <a:t>Array</a:t>
            </a:r>
            <a:r>
              <a:rPr lang="es-CL" b="1" dirty="0" smtClean="0"/>
              <a:t>  </a:t>
            </a:r>
            <a:r>
              <a:rPr lang="es-CL" dirty="0" smtClean="0"/>
              <a:t>-ALMA- es un radiotelescopio formado por </a:t>
            </a:r>
            <a:r>
              <a:rPr lang="es-CL" b="1" dirty="0" smtClean="0"/>
              <a:t>66 antenas que juntas funcionarán como si fueran una sola antena </a:t>
            </a:r>
            <a:r>
              <a:rPr lang="es-CL" dirty="0" smtClean="0"/>
              <a:t>de 16 kilómetros de diámetro.</a:t>
            </a:r>
          </a:p>
          <a:p>
            <a:r>
              <a:rPr lang="es-CL" dirty="0" smtClean="0"/>
              <a:t>Aunque aún está en construcción (hasta fines de 2013) </a:t>
            </a:r>
            <a:r>
              <a:rPr lang="es-CL" b="1" dirty="0" smtClean="0"/>
              <a:t>ALMA ya es el observatorio radioastronómico más poderoso de la historia </a:t>
            </a:r>
            <a:r>
              <a:rPr lang="es-CL" dirty="0" smtClean="0"/>
              <a:t>de la humanidad.</a:t>
            </a:r>
          </a:p>
          <a:p>
            <a:r>
              <a:rPr lang="es-CL" dirty="0" smtClean="0"/>
              <a:t>ALMA es capaz de observar como nunca antes y con gran resolución </a:t>
            </a:r>
            <a:r>
              <a:rPr lang="es-CL" b="1" dirty="0" smtClean="0"/>
              <a:t>una parte del Universo hasta ahora oculta para la ciencia</a:t>
            </a:r>
            <a:r>
              <a:rPr lang="es-CL" dirty="0" smtClean="0"/>
              <a:t>.    </a:t>
            </a:r>
          </a:p>
        </p:txBody>
      </p:sp>
      <p:sp>
        <p:nvSpPr>
          <p:cNvPr id="5" name="4 Marcador de texto"/>
          <p:cNvSpPr>
            <a:spLocks noGrp="1"/>
          </p:cNvSpPr>
          <p:nvPr>
            <p:ph type="body" sz="quarter" idx="12"/>
          </p:nvPr>
        </p:nvSpPr>
        <p:spPr/>
        <p:txBody>
          <a:bodyPr/>
          <a:lstStyle/>
          <a:p>
            <a:r>
              <a:rPr lang="es-CL" b="1" dirty="0" smtClean="0"/>
              <a:t>Interpretación artística del conjunto de antenas de ALMA.</a:t>
            </a:r>
          </a:p>
          <a:p>
            <a:r>
              <a:rPr lang="es-CL" dirty="0" smtClean="0"/>
              <a:t>Crédito: ALMA (ESO/</a:t>
            </a:r>
            <a:r>
              <a:rPr lang="es-CL" dirty="0" err="1" smtClean="0"/>
              <a:t>NAOJ</a:t>
            </a:r>
            <a:r>
              <a:rPr lang="es-CL" dirty="0" smtClean="0"/>
              <a:t>/</a:t>
            </a:r>
            <a:r>
              <a:rPr lang="es-CL" dirty="0" err="1" smtClean="0"/>
              <a:t>NRAO</a:t>
            </a:r>
            <a:r>
              <a:rPr lang="es-CL" dirty="0" smtClean="0"/>
              <a:t>).</a:t>
            </a:r>
          </a:p>
        </p:txBody>
      </p:sp>
      <p:sp>
        <p:nvSpPr>
          <p:cNvPr id="10" name="4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s-CL" sz="1000" b="1" i="1" dirty="0" smtClean="0">
                <a:solidFill>
                  <a:srgbClr val="006699"/>
                </a:solidFill>
              </a:rPr>
              <a:t>Conjunto de 4 antenas con la Vía Láctea de fondo en el llano Chajnantor, desierto de Atacama. 2010.</a:t>
            </a:r>
          </a:p>
          <a:p>
            <a:pPr lvl="0">
              <a:spcAft>
                <a:spcPts val="300"/>
              </a:spcAft>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J.F.Salgado</a:t>
            </a:r>
            <a:r>
              <a:rPr lang="es-CL" sz="1000" i="1" dirty="0" smtClean="0">
                <a:solidFill>
                  <a:srgbClr val="006699"/>
                </a:solidFill>
              </a:rPr>
              <a:t>.</a:t>
            </a:r>
          </a:p>
        </p:txBody>
      </p:sp>
      <p:sp>
        <p:nvSpPr>
          <p:cNvPr id="11" name="4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Conjunto de 13 antenas en el llano Chajnantor</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desierto de Atacama.</a:t>
            </a:r>
            <a:r>
              <a:rPr kumimoji="0" lang="es-CL" sz="1000" b="0" i="1" u="none" strike="noStrike" kern="1200" cap="none" spc="0" normalizeH="0" noProof="0" dirty="0" smtClean="0">
                <a:ln>
                  <a:noFill/>
                </a:ln>
                <a:solidFill>
                  <a:srgbClr val="006699"/>
                </a:solidFill>
                <a:effectLst/>
                <a:uLnTx/>
                <a:uFillTx/>
                <a:latin typeface="+mn-lt"/>
                <a:ea typeface="+mn-ea"/>
                <a:cs typeface="+mn-cs"/>
              </a:rPr>
              <a:t> 2012</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ESO.</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xEl>
                                              <p:pRg st="1" end="1"/>
                                            </p:txEl>
                                          </p:spTgt>
                                        </p:tgtEl>
                                      </p:cBhvr>
                                    </p:animEffect>
                                    <p:set>
                                      <p:cBhvr>
                                        <p:cTn id="18" dur="1" fill="hold">
                                          <p:stCondLst>
                                            <p:cond delay="499"/>
                                          </p:stCondLst>
                                        </p:cTn>
                                        <p:tgtEl>
                                          <p:spTgt spid="5">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10" grpId="0"/>
      <p:bldP spid="11" grpId="0"/>
      <p:bldP spid="11" grpId="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9 Marcador de posición de imagen" descr="P_E_100203_OSF_ControlRoom.png"/>
          <p:cNvPicPr>
            <a:picLocks noChangeAspect="1"/>
          </p:cNvPicPr>
          <p:nvPr/>
        </p:nvPicPr>
        <p:blipFill>
          <a:blip r:embed="rId3" cstate="print"/>
          <a:stretch>
            <a:fillRect/>
          </a:stretch>
        </p:blipFill>
        <p:spPr>
          <a:xfrm>
            <a:off x="7106400" y="1501200"/>
            <a:ext cx="8031692" cy="5633604"/>
          </a:xfrm>
          <a:prstGeom prst="rect">
            <a:avLst/>
          </a:prstGeom>
        </p:spPr>
      </p:pic>
      <p:sp>
        <p:nvSpPr>
          <p:cNvPr id="6" name="5 Título"/>
          <p:cNvSpPr>
            <a:spLocks noGrp="1"/>
          </p:cNvSpPr>
          <p:nvPr>
            <p:ph type="title"/>
          </p:nvPr>
        </p:nvSpPr>
        <p:spPr/>
        <p:txBody>
          <a:bodyPr/>
          <a:lstStyle/>
          <a:p>
            <a:r>
              <a:rPr lang="es-CL" dirty="0" smtClean="0"/>
              <a:t>¿Cómo observar a través de ALMA?</a:t>
            </a:r>
            <a:endParaRPr lang="es-CL" dirty="0"/>
          </a:p>
        </p:txBody>
      </p:sp>
      <p:pic>
        <p:nvPicPr>
          <p:cNvPr id="10" name="9 Marcador de posición de imagen" descr="P_E_100203_OSF_ControlRoom.png"/>
          <p:cNvPicPr>
            <a:picLocks noGrp="1" noChangeAspect="1"/>
          </p:cNvPicPr>
          <p:nvPr>
            <p:ph type="pic" sz="quarter" idx="10"/>
          </p:nvPr>
        </p:nvPicPr>
        <p:blipFill>
          <a:blip r:embed="rId4" cstate="print"/>
          <a:srcRect t="216" b="216"/>
          <a:stretch>
            <a:fillRect/>
          </a:stretch>
        </p:blipFill>
        <p:spPr/>
      </p:pic>
      <p:sp>
        <p:nvSpPr>
          <p:cNvPr id="8" name="7 Marcador de texto"/>
          <p:cNvSpPr>
            <a:spLocks noGrp="1"/>
          </p:cNvSpPr>
          <p:nvPr>
            <p:ph type="body" sz="quarter" idx="11"/>
          </p:nvPr>
        </p:nvSpPr>
        <p:spPr/>
        <p:txBody>
          <a:bodyPr/>
          <a:lstStyle/>
          <a:p>
            <a:r>
              <a:rPr lang="es-CL" sz="1850" b="0" kern="1200" baseline="0" dirty="0" smtClean="0">
                <a:solidFill>
                  <a:srgbClr val="006699"/>
                </a:solidFill>
                <a:latin typeface="+mj-lt"/>
                <a:ea typeface="+mn-ea"/>
                <a:cs typeface="+mn-cs"/>
              </a:rPr>
              <a:t>Cada año, los científicos </a:t>
            </a:r>
            <a:r>
              <a:rPr lang="es-CL" sz="1850" b="1" kern="1200" baseline="0" dirty="0" smtClean="0">
                <a:solidFill>
                  <a:srgbClr val="006699"/>
                </a:solidFill>
                <a:latin typeface="+mj-lt"/>
                <a:ea typeface="+mn-ea"/>
                <a:cs typeface="+mn-cs"/>
              </a:rPr>
              <a:t>compiten por tiempo de observación</a:t>
            </a:r>
            <a:r>
              <a:rPr lang="es-CL" sz="1850" b="0" kern="1200" baseline="0" dirty="0" smtClean="0">
                <a:solidFill>
                  <a:srgbClr val="006699"/>
                </a:solidFill>
                <a:latin typeface="+mj-lt"/>
                <a:ea typeface="+mn-ea"/>
                <a:cs typeface="+mn-cs"/>
              </a:rPr>
              <a:t> presentando propuestas que serán consideradas en base al mérito científico.</a:t>
            </a:r>
          </a:p>
          <a:p>
            <a:r>
              <a:rPr lang="es-CL" sz="1850" b="0" kern="1200" baseline="0" dirty="0" smtClean="0">
                <a:solidFill>
                  <a:srgbClr val="006699"/>
                </a:solidFill>
                <a:latin typeface="+mj-lt"/>
                <a:ea typeface="+mn-ea"/>
                <a:cs typeface="+mn-cs"/>
              </a:rPr>
              <a:t>Tendrán prioridad aquellos proyectos provenientes de los países que financian ALMA: Norteamérica (Estados Unidos y Canadá), Asia del Este (Japón y Taiwán), 14 países de Europa y Brasil. </a:t>
            </a:r>
            <a:r>
              <a:rPr lang="es-CL" sz="1850" b="1" kern="1200" baseline="0" dirty="0" smtClean="0">
                <a:solidFill>
                  <a:srgbClr val="006699"/>
                </a:solidFill>
                <a:latin typeface="+mj-lt"/>
                <a:ea typeface="+mn-ea"/>
                <a:cs typeface="+mn-cs"/>
              </a:rPr>
              <a:t>Chile, por ser país anfitrión, tiene el 10% del tiempo de observación</a:t>
            </a:r>
            <a:r>
              <a:rPr lang="es-CL" sz="1850" b="0" kern="1200" baseline="0" dirty="0" smtClean="0">
                <a:solidFill>
                  <a:srgbClr val="006699"/>
                </a:solidFill>
                <a:latin typeface="+mj-lt"/>
                <a:ea typeface="+mn-ea"/>
                <a:cs typeface="+mn-cs"/>
              </a:rPr>
              <a:t>.</a:t>
            </a:r>
          </a:p>
          <a:p>
            <a:r>
              <a:rPr lang="es-CL" sz="1850" b="0" kern="1200" baseline="0" dirty="0" smtClean="0">
                <a:solidFill>
                  <a:srgbClr val="006699"/>
                </a:solidFill>
                <a:latin typeface="+mj-lt"/>
                <a:ea typeface="+mn-ea"/>
                <a:cs typeface="+mn-cs"/>
              </a:rPr>
              <a:t>Los astrónomos cuyas propuestas sean aceptadas, no deben viajar a ALMA para observar, sino que tienen </a:t>
            </a:r>
            <a:r>
              <a:rPr lang="es-CL" sz="1850" b="1" kern="1200" baseline="0" dirty="0" smtClean="0">
                <a:solidFill>
                  <a:srgbClr val="006699"/>
                </a:solidFill>
                <a:latin typeface="+mj-lt"/>
                <a:ea typeface="+mn-ea"/>
                <a:cs typeface="+mn-cs"/>
              </a:rPr>
              <a:t>acceso remoto y exclusivo a los datos </a:t>
            </a:r>
            <a:r>
              <a:rPr lang="es-CL" sz="1850" b="0" kern="1200" baseline="0" dirty="0" smtClean="0">
                <a:solidFill>
                  <a:srgbClr val="006699"/>
                </a:solidFill>
                <a:latin typeface="+mj-lt"/>
                <a:ea typeface="+mn-ea"/>
                <a:cs typeface="+mn-cs"/>
              </a:rPr>
              <a:t>recolectados.</a:t>
            </a:r>
          </a:p>
          <a:p>
            <a:r>
              <a:rPr lang="es-CL" sz="1850" dirty="0" smtClean="0"/>
              <a:t>ALMA cuenta con una </a:t>
            </a:r>
            <a:r>
              <a:rPr lang="es-CL" sz="1850" b="1" dirty="0" smtClean="0"/>
              <a:t>estructura de software propia</a:t>
            </a:r>
            <a:r>
              <a:rPr lang="es-CL" sz="1850" dirty="0" smtClean="0"/>
              <a:t> que permite a los astrónomos desde generar el proyecto astronómico hasta recibir los datos de dicha propuesta de observación.</a:t>
            </a:r>
            <a:endParaRPr lang="es-CL" sz="1850" b="0" kern="1200" baseline="0" dirty="0">
              <a:solidFill>
                <a:srgbClr val="006699"/>
              </a:solidFill>
              <a:latin typeface="+mj-lt"/>
              <a:ea typeface="+mn-ea"/>
              <a:cs typeface="+mn-cs"/>
            </a:endParaRPr>
          </a:p>
        </p:txBody>
      </p:sp>
      <p:sp>
        <p:nvSpPr>
          <p:cNvPr id="9" name="8 Marcador de texto"/>
          <p:cNvSpPr>
            <a:spLocks noGrp="1"/>
          </p:cNvSpPr>
          <p:nvPr>
            <p:ph type="body" sz="quarter" idx="12"/>
          </p:nvPr>
        </p:nvSpPr>
        <p:spPr/>
        <p:txBody>
          <a:bodyPr/>
          <a:lstStyle/>
          <a:p>
            <a:r>
              <a:rPr lang="es-CL" b="1" dirty="0" smtClean="0"/>
              <a:t>Sala de control en el Centro de Operaciones de ALMA </a:t>
            </a:r>
            <a:r>
              <a:rPr lang="es-CL" dirty="0" smtClean="0"/>
              <a:t>–OSF-. 2010.</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11"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pPr>
            <a:r>
              <a:rPr lang="es-CL" sz="1000" b="1" i="1" dirty="0" smtClean="0">
                <a:solidFill>
                  <a:srgbClr val="006699"/>
                </a:solidFill>
              </a:rPr>
              <a:t>Científicos observando los datos de ALMA.</a:t>
            </a:r>
          </a:p>
          <a:p>
            <a:pPr lvl="0">
              <a:spcAft>
                <a:spcPts val="300"/>
              </a:spcAft>
            </a:pPr>
            <a:r>
              <a:rPr lang="es-CL" sz="1000" i="1" dirty="0" smtClean="0">
                <a:solidFill>
                  <a:srgbClr val="006699"/>
                </a:solidFill>
              </a:rPr>
              <a:t>Crédito: </a:t>
            </a:r>
            <a:r>
              <a:rPr lang="es-CL" sz="1000" i="1" dirty="0" err="1" smtClean="0">
                <a:solidFill>
                  <a:srgbClr val="006699"/>
                </a:solidFill>
              </a:rPr>
              <a:t>NAOJ</a:t>
            </a:r>
            <a:endParaRPr lang="es-CL" sz="1000" i="1" dirty="0" smtClean="0">
              <a:solidFill>
                <a:srgbClr val="0066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xit" presetSubtype="0" fill="hold" nodeType="withEffect">
                                  <p:stCondLst>
                                    <p:cond delay="0"/>
                                  </p:stCondLst>
                                  <p:childTnLst>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9">
                                            <p:txEl>
                                              <p:pRg st="0" end="0"/>
                                            </p:txEl>
                                          </p:spTgt>
                                        </p:tgtEl>
                                      </p:cBhvr>
                                    </p:animEffect>
                                    <p:set>
                                      <p:cBhvr>
                                        <p:cTn id="23" dur="1" fill="hold">
                                          <p:stCondLst>
                                            <p:cond delay="999"/>
                                          </p:stCondLst>
                                        </p:cTn>
                                        <p:tgtEl>
                                          <p:spTgt spid="9">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9">
                                            <p:txEl>
                                              <p:pRg st="1" end="1"/>
                                            </p:txEl>
                                          </p:spTgt>
                                        </p:tgtEl>
                                      </p:cBhvr>
                                    </p:animEffect>
                                    <p:set>
                                      <p:cBhvr>
                                        <p:cTn id="26" dur="1" fill="hold">
                                          <p:stCondLst>
                                            <p:cond delay="999"/>
                                          </p:stCondLst>
                                        </p:cTn>
                                        <p:tgtEl>
                                          <p:spTgt spid="9">
                                            <p:txEl>
                                              <p:pRg st="1" end="1"/>
                                            </p:txEl>
                                          </p:spTgt>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1"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5 Marcador de posición de imagen" descr="120920_astrochemistry_widespectra.png"/>
          <p:cNvPicPr>
            <a:picLocks noChangeAspect="1"/>
          </p:cNvPicPr>
          <p:nvPr/>
        </p:nvPicPr>
        <p:blipFill>
          <a:blip r:embed="rId3" cstate="print"/>
          <a:stretch>
            <a:fillRect/>
          </a:stretch>
        </p:blipFill>
        <p:spPr>
          <a:xfrm>
            <a:off x="1472400" y="1501200"/>
            <a:ext cx="8031692" cy="5633604"/>
          </a:xfrm>
          <a:prstGeom prst="rect">
            <a:avLst/>
          </a:prstGeom>
        </p:spPr>
      </p:pic>
      <p:sp>
        <p:nvSpPr>
          <p:cNvPr id="2" name="1 Título"/>
          <p:cNvSpPr>
            <a:spLocks noGrp="1"/>
          </p:cNvSpPr>
          <p:nvPr>
            <p:ph type="title"/>
          </p:nvPr>
        </p:nvSpPr>
        <p:spPr/>
        <p:txBody>
          <a:bodyPr/>
          <a:lstStyle/>
          <a:p>
            <a:r>
              <a:rPr lang="es-CL" dirty="0" smtClean="0"/>
              <a:t>¿Cómo observar a través de ALMA?</a:t>
            </a:r>
            <a:endParaRPr lang="es-CL" dirty="0"/>
          </a:p>
        </p:txBody>
      </p:sp>
      <p:pic>
        <p:nvPicPr>
          <p:cNvPr id="6" name="5 Marcador de posición de imagen" descr="120920_astrochemistry_widespectra.png"/>
          <p:cNvPicPr>
            <a:picLocks noGrp="1" noChangeAspect="1"/>
          </p:cNvPicPr>
          <p:nvPr>
            <p:ph type="pic" sz="quarter" idx="10"/>
          </p:nvPr>
        </p:nvPicPr>
        <p:blipFill>
          <a:blip r:embed="rId4" cstate="print"/>
          <a:srcRect t="216" b="216"/>
          <a:stretch>
            <a:fillRect/>
          </a:stretch>
        </p:blipFill>
        <p:spPr/>
      </p:pic>
      <p:sp>
        <p:nvSpPr>
          <p:cNvPr id="4" name="3 Marcador de texto"/>
          <p:cNvSpPr>
            <a:spLocks noGrp="1"/>
          </p:cNvSpPr>
          <p:nvPr>
            <p:ph type="body" sz="quarter" idx="11"/>
          </p:nvPr>
        </p:nvSpPr>
        <p:spPr/>
        <p:txBody>
          <a:bodyPr/>
          <a:lstStyle/>
          <a:p>
            <a:r>
              <a:rPr lang="es-CL" dirty="0" smtClean="0"/>
              <a:t>Después de un año </a:t>
            </a:r>
            <a:r>
              <a:rPr lang="es-CL" b="1" dirty="0" smtClean="0"/>
              <a:t>la información recolectada se hará pública </a:t>
            </a:r>
            <a:r>
              <a:rPr lang="es-CL" dirty="0" smtClean="0"/>
              <a:t>en una astronómica </a:t>
            </a:r>
            <a:r>
              <a:rPr lang="es-CL" b="1" dirty="0" smtClean="0"/>
              <a:t>biblioteca</a:t>
            </a:r>
            <a:r>
              <a:rPr lang="es-CL" dirty="0" smtClean="0"/>
              <a:t> que, cuando alcance su capacidad máxima, </a:t>
            </a:r>
            <a:r>
              <a:rPr lang="es-CL" b="1" dirty="0" smtClean="0"/>
              <a:t>crecerá a una taza de 700 gigabytes por día</a:t>
            </a:r>
            <a:r>
              <a:rPr lang="es-CL" dirty="0" smtClean="0"/>
              <a:t>.</a:t>
            </a:r>
          </a:p>
          <a:p>
            <a:r>
              <a:rPr lang="es-CL" dirty="0" smtClean="0"/>
              <a:t>Esta biblioteca se constituirá como un </a:t>
            </a:r>
            <a:r>
              <a:rPr lang="es-CL" b="1" dirty="0" smtClean="0"/>
              <a:t>verdadero tesoro de información que podrá ser aprovechado por toda la humanidad</a:t>
            </a:r>
            <a:r>
              <a:rPr lang="es-CL" dirty="0" smtClean="0"/>
              <a:t>, convirtiéndose en fuente primaria de nuevos descubrimientos.</a:t>
            </a:r>
          </a:p>
        </p:txBody>
      </p:sp>
      <p:sp>
        <p:nvSpPr>
          <p:cNvPr id="5" name="4 Marcador de texto"/>
          <p:cNvSpPr>
            <a:spLocks noGrp="1"/>
          </p:cNvSpPr>
          <p:nvPr>
            <p:ph type="body" sz="quarter" idx="12"/>
          </p:nvPr>
        </p:nvSpPr>
        <p:spPr/>
        <p:txBody>
          <a:bodyPr/>
          <a:lstStyle/>
          <a:p>
            <a:r>
              <a:rPr lang="es-CL" b="1" dirty="0" smtClean="0"/>
              <a:t>Patrón de una emisión de radio de la molécula cianuro etílico (CH3CH2CN) en numerosas frecuencias</a:t>
            </a:r>
            <a:r>
              <a:rPr lang="es-CL" dirty="0" smtClean="0"/>
              <a:t>. 2012.</a:t>
            </a:r>
          </a:p>
          <a:p>
            <a:r>
              <a:rPr lang="es-CL" dirty="0" smtClean="0"/>
              <a:t>Crédito: </a:t>
            </a:r>
            <a:r>
              <a:rPr lang="da-DK" dirty="0" smtClean="0"/>
              <a:t>Fortman, et al., NRAO/AUI/NSF, NASA.</a:t>
            </a:r>
            <a:endParaRPr lang="es-CL" dirty="0"/>
          </a:p>
        </p:txBody>
      </p:sp>
      <p:sp>
        <p:nvSpPr>
          <p:cNvPr id="8"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Simulación </a:t>
            </a:r>
            <a:r>
              <a:rPr lang="es-CL" sz="1000" b="1" i="1" dirty="0" smtClean="0">
                <a:solidFill>
                  <a:srgbClr val="006699"/>
                </a:solidFill>
              </a:rPr>
              <a:t>del material que rodea la antigua estrella R </a:t>
            </a:r>
            <a:r>
              <a:rPr lang="es-CL" sz="1000" b="1" i="1" dirty="0" err="1" smtClean="0">
                <a:solidFill>
                  <a:srgbClr val="006699"/>
                </a:solidFill>
              </a:rPr>
              <a:t>Sculptoris</a:t>
            </a:r>
            <a:r>
              <a:rPr lang="es-CL" sz="1000" b="1" i="1" dirty="0" smtClean="0">
                <a:solidFill>
                  <a:srgbClr val="006699"/>
                </a:solidFill>
              </a:rPr>
              <a:t>. 2012.</a:t>
            </a:r>
            <a:endParaRPr kumimoji="0" lang="es-CL" sz="1000" b="0" i="1" u="none" strike="noStrike" kern="1200" cap="none" spc="0" normalizeH="0" baseline="0" noProof="0" dirty="0" smtClean="0">
              <a:ln>
                <a:noFill/>
              </a:ln>
              <a:solidFill>
                <a:srgbClr val="006699"/>
              </a:solidFill>
              <a:effectLst/>
              <a:uLnTx/>
              <a:uFillTx/>
              <a:latin typeface="+mn-lt"/>
              <a:ea typeface="+mn-ea"/>
              <a:cs typeface="+mn-cs"/>
            </a:endParaRPr>
          </a:p>
          <a:p>
            <a:pPr lvl="0">
              <a:spcAft>
                <a:spcPts val="300"/>
              </a:spcAft>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t>
            </a:r>
            <a:r>
              <a:rPr lang="da-DK" sz="1000" i="1" dirty="0" smtClean="0">
                <a:solidFill>
                  <a:srgbClr val="006699"/>
                </a:solidFill>
              </a:rPr>
              <a:t>ESO/ S. Mohamed.</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xit" presetSubtype="0" fill="hold" nodeType="withEffect">
                                  <p:stCondLst>
                                    <p:cond delay="0"/>
                                  </p:stCondLst>
                                  <p:childTnLst>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xEl>
                                              <p:pRg st="0" end="0"/>
                                            </p:txEl>
                                          </p:spTgt>
                                        </p:tgtEl>
                                      </p:cBhvr>
                                    </p:animEffect>
                                    <p:set>
                                      <p:cBhvr>
                                        <p:cTn id="18" dur="1" fill="hold">
                                          <p:stCondLst>
                                            <p:cond delay="499"/>
                                          </p:stCondLst>
                                        </p:cTn>
                                        <p:tgtEl>
                                          <p:spTgt spid="5">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5">
                                            <p:txEl>
                                              <p:pRg st="1" end="1"/>
                                            </p:txEl>
                                          </p:spTgt>
                                        </p:tgtEl>
                                      </p:cBhvr>
                                    </p:animEffect>
                                    <p:set>
                                      <p:cBhvr>
                                        <p:cTn id="21" dur="1" fill="hold">
                                          <p:stCondLst>
                                            <p:cond delay="499"/>
                                          </p:stCondLst>
                                        </p:cTn>
                                        <p:tgtEl>
                                          <p:spTgt spid="5">
                                            <p:txEl>
                                              <p:pRg st="1" end="1"/>
                                            </p:txEl>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9 Marcador de posición de imagen" descr="H_0203_SiteTesting_ (3).png"/>
          <p:cNvPicPr>
            <a:picLocks noChangeAspect="1"/>
          </p:cNvPicPr>
          <p:nvPr/>
        </p:nvPicPr>
        <p:blipFill>
          <a:blip r:embed="rId3" cstate="print"/>
          <a:stretch>
            <a:fillRect/>
          </a:stretch>
        </p:blipFill>
        <p:spPr>
          <a:xfrm>
            <a:off x="7124400" y="1501200"/>
            <a:ext cx="8031691" cy="5633604"/>
          </a:xfrm>
          <a:prstGeom prst="rect">
            <a:avLst/>
          </a:prstGeom>
        </p:spPr>
      </p:pic>
      <p:pic>
        <p:nvPicPr>
          <p:cNvPr id="15" name="9 Marcador de posición de imagen" descr="H_0203_SiteTesting_ (3).png"/>
          <p:cNvPicPr>
            <a:picLocks noChangeAspect="1"/>
          </p:cNvPicPr>
          <p:nvPr/>
        </p:nvPicPr>
        <p:blipFill>
          <a:blip r:embed="rId4" cstate="print"/>
          <a:stretch>
            <a:fillRect/>
          </a:stretch>
        </p:blipFill>
        <p:spPr>
          <a:xfrm>
            <a:off x="7124400" y="1501200"/>
            <a:ext cx="8031692" cy="5633603"/>
          </a:xfrm>
          <a:prstGeom prst="rect">
            <a:avLst/>
          </a:prstGeom>
        </p:spPr>
      </p:pic>
      <p:pic>
        <p:nvPicPr>
          <p:cNvPr id="7" name="9 Marcador de posición de imagen" descr="H_0203_SiteTesting_ (3).png"/>
          <p:cNvPicPr>
            <a:picLocks noChangeAspect="1"/>
          </p:cNvPicPr>
          <p:nvPr/>
        </p:nvPicPr>
        <p:blipFill>
          <a:blip r:embed="rId5" cstate="print"/>
          <a:stretch>
            <a:fillRect/>
          </a:stretch>
        </p:blipFill>
        <p:spPr>
          <a:xfrm>
            <a:off x="7124400" y="1501200"/>
            <a:ext cx="8031692" cy="5633604"/>
          </a:xfrm>
          <a:prstGeom prst="rect">
            <a:avLst/>
          </a:prstGeom>
        </p:spPr>
      </p:pic>
      <p:sp>
        <p:nvSpPr>
          <p:cNvPr id="6" name="5 Título"/>
          <p:cNvSpPr>
            <a:spLocks noGrp="1"/>
          </p:cNvSpPr>
          <p:nvPr>
            <p:ph type="title"/>
          </p:nvPr>
        </p:nvSpPr>
        <p:spPr/>
        <p:txBody>
          <a:bodyPr/>
          <a:lstStyle/>
          <a:p>
            <a:r>
              <a:rPr lang="es-CL" dirty="0" smtClean="0"/>
              <a:t>La historia de ALMA</a:t>
            </a:r>
            <a:endParaRPr lang="es-CL" dirty="0"/>
          </a:p>
        </p:txBody>
      </p:sp>
      <p:pic>
        <p:nvPicPr>
          <p:cNvPr id="10" name="9 Marcador de posición de imagen" descr="H_0203_SiteTesting_ (3).png"/>
          <p:cNvPicPr>
            <a:picLocks noGrp="1" noChangeAspect="1"/>
          </p:cNvPicPr>
          <p:nvPr>
            <p:ph type="pic" sz="quarter" idx="10"/>
          </p:nvPr>
        </p:nvPicPr>
        <p:blipFill>
          <a:blip r:embed="rId6" cstate="print"/>
          <a:stretch>
            <a:fillRect/>
          </a:stretch>
        </p:blipFill>
        <p:spPr>
          <a:xfrm>
            <a:off x="7124400" y="1501200"/>
            <a:ext cx="8031691" cy="5633603"/>
          </a:xfrm>
        </p:spPr>
      </p:pic>
      <p:sp>
        <p:nvSpPr>
          <p:cNvPr id="8" name="7 Marcador de texto"/>
          <p:cNvSpPr>
            <a:spLocks noGrp="1"/>
          </p:cNvSpPr>
          <p:nvPr>
            <p:ph type="body" sz="quarter" idx="11"/>
          </p:nvPr>
        </p:nvSpPr>
        <p:spPr>
          <a:xfrm>
            <a:off x="1471548" y="1404442"/>
            <a:ext cx="5249608" cy="6120680"/>
          </a:xfrm>
        </p:spPr>
        <p:txBody>
          <a:bodyPr/>
          <a:lstStyle/>
          <a:p>
            <a:r>
              <a:rPr lang="es-CL" sz="1800" b="0" kern="1200" baseline="0" dirty="0" smtClean="0">
                <a:solidFill>
                  <a:srgbClr val="006699"/>
                </a:solidFill>
                <a:latin typeface="+mj-lt"/>
                <a:ea typeface="+mn-ea"/>
                <a:cs typeface="+mn-cs"/>
              </a:rPr>
              <a:t>En la </a:t>
            </a:r>
            <a:r>
              <a:rPr lang="es-CL" sz="1800" b="1" kern="1200" baseline="0" dirty="0" smtClean="0">
                <a:solidFill>
                  <a:srgbClr val="006699"/>
                </a:solidFill>
                <a:latin typeface="+mj-lt"/>
                <a:ea typeface="+mn-ea"/>
                <a:cs typeface="+mn-cs"/>
              </a:rPr>
              <a:t>década de los 80 </a:t>
            </a:r>
            <a:r>
              <a:rPr lang="es-CL" sz="1800" b="0" kern="1200" baseline="0" dirty="0" smtClean="0">
                <a:solidFill>
                  <a:srgbClr val="006699"/>
                </a:solidFill>
                <a:latin typeface="+mj-lt"/>
                <a:ea typeface="+mn-ea"/>
                <a:cs typeface="+mn-cs"/>
              </a:rPr>
              <a:t>nació la </a:t>
            </a:r>
            <a:r>
              <a:rPr lang="es-CL" sz="1800" b="1" kern="1200" baseline="0" dirty="0" smtClean="0">
                <a:solidFill>
                  <a:srgbClr val="006699"/>
                </a:solidFill>
                <a:latin typeface="+mj-lt"/>
                <a:ea typeface="+mn-ea"/>
                <a:cs typeface="+mn-cs"/>
              </a:rPr>
              <a:t>inquietud de la comunidad científica</a:t>
            </a:r>
            <a:r>
              <a:rPr lang="es-CL" sz="1800" b="0" kern="1200" baseline="0" dirty="0" smtClean="0">
                <a:solidFill>
                  <a:srgbClr val="006699"/>
                </a:solidFill>
                <a:latin typeface="+mj-lt"/>
                <a:ea typeface="+mn-ea"/>
                <a:cs typeface="+mn-cs"/>
              </a:rPr>
              <a:t> mundial por contar con un radiotelescopio capaz de observar en alta resolución las bandas de radio milimétricas y </a:t>
            </a:r>
            <a:r>
              <a:rPr lang="es-CL" sz="1800" b="0" kern="1200" baseline="0" dirty="0" err="1" smtClean="0">
                <a:solidFill>
                  <a:srgbClr val="006699"/>
                </a:solidFill>
                <a:latin typeface="+mj-lt"/>
                <a:ea typeface="+mn-ea"/>
                <a:cs typeface="+mn-cs"/>
              </a:rPr>
              <a:t>submilimétricas</a:t>
            </a:r>
            <a:r>
              <a:rPr lang="es-CL" sz="1800" b="0" kern="1200" baseline="0" dirty="0" smtClean="0">
                <a:solidFill>
                  <a:srgbClr val="006699"/>
                </a:solidFill>
                <a:latin typeface="+mj-lt"/>
                <a:ea typeface="+mn-ea"/>
                <a:cs typeface="+mn-cs"/>
              </a:rPr>
              <a:t>.</a:t>
            </a:r>
          </a:p>
          <a:p>
            <a:r>
              <a:rPr lang="es-CL" sz="1800" b="0" kern="1200" baseline="0" dirty="0" smtClean="0">
                <a:solidFill>
                  <a:srgbClr val="006699"/>
                </a:solidFill>
                <a:latin typeface="+mj-lt"/>
                <a:ea typeface="+mn-ea"/>
                <a:cs typeface="+mn-cs"/>
              </a:rPr>
              <a:t>En </a:t>
            </a:r>
            <a:r>
              <a:rPr lang="es-CL" sz="1800" b="1" kern="1200" baseline="0" dirty="0" smtClean="0">
                <a:solidFill>
                  <a:srgbClr val="006699"/>
                </a:solidFill>
                <a:latin typeface="+mj-lt"/>
                <a:ea typeface="+mn-ea"/>
                <a:cs typeface="+mn-cs"/>
              </a:rPr>
              <a:t>1995</a:t>
            </a:r>
            <a:r>
              <a:rPr lang="es-CL" sz="1800" b="0" kern="1200" baseline="0" dirty="0" smtClean="0">
                <a:solidFill>
                  <a:srgbClr val="006699"/>
                </a:solidFill>
                <a:latin typeface="+mj-lt"/>
                <a:ea typeface="+mn-ea"/>
                <a:cs typeface="+mn-cs"/>
              </a:rPr>
              <a:t>, la Organización Europea para la Investigación Astronómica en el Hemisferio Austral (ESO), el Observatorio Radio Astronómico Nacional de Estados Unidos (</a:t>
            </a:r>
            <a:r>
              <a:rPr lang="es-CL" sz="1800" b="0" kern="1200" baseline="0" dirty="0" err="1" smtClean="0">
                <a:solidFill>
                  <a:srgbClr val="006699"/>
                </a:solidFill>
                <a:latin typeface="+mj-lt"/>
                <a:ea typeface="+mn-ea"/>
                <a:cs typeface="+mn-cs"/>
              </a:rPr>
              <a:t>NRAO</a:t>
            </a:r>
            <a:r>
              <a:rPr lang="es-CL" sz="1800" b="0" kern="1200" baseline="0" dirty="0" smtClean="0">
                <a:solidFill>
                  <a:srgbClr val="006699"/>
                </a:solidFill>
                <a:latin typeface="+mj-lt"/>
                <a:ea typeface="+mn-ea"/>
                <a:cs typeface="+mn-cs"/>
              </a:rPr>
              <a:t>) y el Observatorio Astronómico Nacional de Japón (</a:t>
            </a:r>
            <a:r>
              <a:rPr lang="es-CL" sz="1800" b="0" kern="1200" baseline="0" dirty="0" err="1" smtClean="0">
                <a:solidFill>
                  <a:srgbClr val="006699"/>
                </a:solidFill>
                <a:latin typeface="+mj-lt"/>
                <a:ea typeface="+mn-ea"/>
                <a:cs typeface="+mn-cs"/>
              </a:rPr>
              <a:t>NAOJ</a:t>
            </a:r>
            <a:r>
              <a:rPr lang="es-CL" sz="1800" b="0" kern="1200" baseline="0" dirty="0" smtClean="0">
                <a:solidFill>
                  <a:srgbClr val="006699"/>
                </a:solidFill>
                <a:latin typeface="+mj-lt"/>
                <a:ea typeface="+mn-ea"/>
                <a:cs typeface="+mn-cs"/>
              </a:rPr>
              <a:t>) comenzaron a realizar </a:t>
            </a:r>
            <a:r>
              <a:rPr lang="es-CL" sz="1800" b="1" kern="1200" baseline="0" dirty="0" smtClean="0">
                <a:solidFill>
                  <a:srgbClr val="006699"/>
                </a:solidFill>
                <a:latin typeface="+mj-lt"/>
                <a:ea typeface="+mn-ea"/>
                <a:cs typeface="+mn-cs"/>
              </a:rPr>
              <a:t>pruebas atmosféricas en el desierto de Atacama</a:t>
            </a:r>
            <a:r>
              <a:rPr lang="es-CL" sz="1800" b="0" kern="1200" baseline="0" dirty="0" smtClean="0">
                <a:solidFill>
                  <a:srgbClr val="006699"/>
                </a:solidFill>
                <a:latin typeface="+mj-lt"/>
                <a:ea typeface="+mn-ea"/>
                <a:cs typeface="+mn-cs"/>
              </a:rPr>
              <a:t>.</a:t>
            </a:r>
          </a:p>
          <a:p>
            <a:r>
              <a:rPr lang="es-CL" sz="1800" b="0" kern="1200" baseline="0" dirty="0" smtClean="0">
                <a:solidFill>
                  <a:srgbClr val="006699"/>
                </a:solidFill>
                <a:latin typeface="+mj-lt"/>
                <a:ea typeface="+mn-ea"/>
                <a:cs typeface="+mn-cs"/>
              </a:rPr>
              <a:t>Cuatro años después,</a:t>
            </a:r>
            <a:r>
              <a:rPr lang="es-CL" sz="1800" b="0" kern="1200" dirty="0" smtClean="0">
                <a:solidFill>
                  <a:srgbClr val="006699"/>
                </a:solidFill>
                <a:latin typeface="+mj-lt"/>
                <a:ea typeface="+mn-ea"/>
                <a:cs typeface="+mn-cs"/>
              </a:rPr>
              <a:t> en </a:t>
            </a:r>
            <a:r>
              <a:rPr lang="es-CL" sz="1800" b="1" kern="1200" dirty="0" smtClean="0">
                <a:solidFill>
                  <a:srgbClr val="006699"/>
                </a:solidFill>
                <a:latin typeface="+mj-lt"/>
                <a:ea typeface="+mn-ea"/>
                <a:cs typeface="+mn-cs"/>
              </a:rPr>
              <a:t>1999</a:t>
            </a:r>
            <a:r>
              <a:rPr lang="es-CL" sz="1800" b="0" kern="1200" dirty="0" smtClean="0">
                <a:solidFill>
                  <a:srgbClr val="006699"/>
                </a:solidFill>
                <a:latin typeface="+mj-lt"/>
                <a:ea typeface="+mn-ea"/>
                <a:cs typeface="+mn-cs"/>
              </a:rPr>
              <a:t>, </a:t>
            </a:r>
            <a:r>
              <a:rPr lang="es-CL" sz="1800" b="0" kern="1200" baseline="0" dirty="0" smtClean="0">
                <a:solidFill>
                  <a:srgbClr val="006699"/>
                </a:solidFill>
                <a:latin typeface="+mj-lt"/>
                <a:ea typeface="+mn-ea"/>
                <a:cs typeface="+mn-cs"/>
              </a:rPr>
              <a:t>estos</a:t>
            </a:r>
            <a:r>
              <a:rPr lang="es-CL" sz="1800" b="1" kern="1200" baseline="0" dirty="0" smtClean="0">
                <a:solidFill>
                  <a:srgbClr val="006699"/>
                </a:solidFill>
                <a:latin typeface="+mj-lt"/>
                <a:ea typeface="+mn-ea"/>
                <a:cs typeface="+mn-cs"/>
              </a:rPr>
              <a:t> tres observatorios firmaron un acuerdo</a:t>
            </a:r>
            <a:r>
              <a:rPr lang="es-CL" sz="1800" b="0" kern="1200" baseline="0" dirty="0" smtClean="0">
                <a:solidFill>
                  <a:srgbClr val="006699"/>
                </a:solidFill>
                <a:latin typeface="+mj-lt"/>
                <a:ea typeface="+mn-ea"/>
                <a:cs typeface="+mn-cs"/>
              </a:rPr>
              <a:t> de cooperación para instalar ALMA en Chile.</a:t>
            </a:r>
          </a:p>
          <a:p>
            <a:pPr marL="0" marR="0" indent="0" algn="l" defTabSz="1625895" rtl="0" eaLnBrk="1" fontAlgn="auto" latinLnBrk="0" hangingPunct="1">
              <a:lnSpc>
                <a:spcPct val="100000"/>
              </a:lnSpc>
              <a:spcBef>
                <a:spcPts val="0"/>
              </a:spcBef>
              <a:spcAft>
                <a:spcPts val="1800"/>
              </a:spcAft>
              <a:buClrTx/>
              <a:buSzTx/>
              <a:buFont typeface="Arial" pitchFamily="34" charset="0"/>
              <a:buNone/>
              <a:tabLst/>
              <a:defRPr/>
            </a:pPr>
            <a:r>
              <a:rPr lang="es-CL" sz="1800" b="0" kern="1200" baseline="0" dirty="0" smtClean="0">
                <a:solidFill>
                  <a:srgbClr val="006699"/>
                </a:solidFill>
                <a:latin typeface="+mj-lt"/>
                <a:ea typeface="+mn-ea"/>
                <a:cs typeface="+mn-cs"/>
              </a:rPr>
              <a:t>Tuvieron que pasar otros seis años para que, en </a:t>
            </a:r>
            <a:r>
              <a:rPr lang="es-CL" sz="1800" b="1" kern="1200" baseline="0" dirty="0" smtClean="0">
                <a:solidFill>
                  <a:srgbClr val="006699"/>
                </a:solidFill>
                <a:latin typeface="+mj-lt"/>
                <a:ea typeface="+mn-ea"/>
                <a:cs typeface="+mn-cs"/>
              </a:rPr>
              <a:t>octubre de 2005</a:t>
            </a:r>
            <a:r>
              <a:rPr lang="es-CL" sz="1800" b="0" kern="1200" baseline="0" dirty="0" smtClean="0">
                <a:solidFill>
                  <a:srgbClr val="006699"/>
                </a:solidFill>
                <a:latin typeface="+mj-lt"/>
                <a:ea typeface="+mn-ea"/>
                <a:cs typeface="+mn-cs"/>
              </a:rPr>
              <a:t>, se pusiera la </a:t>
            </a:r>
            <a:r>
              <a:rPr lang="es-CL" sz="1800" b="1" kern="1200" baseline="0" dirty="0" smtClean="0">
                <a:solidFill>
                  <a:srgbClr val="006699"/>
                </a:solidFill>
                <a:latin typeface="+mj-lt"/>
                <a:ea typeface="+mn-ea"/>
                <a:cs typeface="+mn-cs"/>
              </a:rPr>
              <a:t>primera piedra en Chajnantor</a:t>
            </a:r>
            <a:r>
              <a:rPr lang="es-CL" sz="1800" b="0" kern="1200" baseline="0" dirty="0" smtClean="0">
                <a:solidFill>
                  <a:srgbClr val="006699"/>
                </a:solidFill>
                <a:latin typeface="+mj-lt"/>
                <a:ea typeface="+mn-ea"/>
                <a:cs typeface="+mn-cs"/>
              </a:rPr>
              <a:t>, dando inicio a la construcción del Observatorio ALMA.</a:t>
            </a:r>
          </a:p>
        </p:txBody>
      </p:sp>
      <p:sp>
        <p:nvSpPr>
          <p:cNvPr id="13" name="8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Testeo en el plano Chajnantor</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2002.</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4"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Monolito en Chajnantor</a:t>
            </a:r>
            <a:r>
              <a:rPr lang="es-CL" sz="1000" i="1" dirty="0" smtClean="0">
                <a:solidFill>
                  <a:srgbClr val="006699"/>
                </a:solidFill>
              </a:rPr>
              <a:t>..</a:t>
            </a:r>
          </a:p>
          <a:p>
            <a:pPr lvl="0">
              <a:spcAft>
                <a:spcPts val="300"/>
              </a:spcAft>
              <a:defRPr/>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NAOJ</a:t>
            </a:r>
            <a:r>
              <a:rPr lang="es-CL" sz="1000" i="1" dirty="0" smtClean="0">
                <a:solidFill>
                  <a:srgbClr val="006699"/>
                </a:solidFill>
              </a:rPr>
              <a:t>.</a:t>
            </a:r>
            <a:endParaRPr lang="es-CL" sz="1000" i="1" dirty="0">
              <a:solidFill>
                <a:srgbClr val="006699"/>
              </a:solidFill>
            </a:endParaRPr>
          </a:p>
        </p:txBody>
      </p:sp>
      <p:sp>
        <p:nvSpPr>
          <p:cNvPr id="17"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Firma de acuerdo entre ALMA y el Gobierno de Chile. 1999.</a:t>
            </a:r>
          </a:p>
          <a:p>
            <a:pPr lvl="0">
              <a:spcAft>
                <a:spcPts val="300"/>
              </a:spcAft>
              <a:defRPr/>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
        <p:nvSpPr>
          <p:cNvPr id="18" name="8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Testeo en el plano Chajnantor.</a:t>
            </a:r>
          </a:p>
          <a:p>
            <a:pPr lvl="0">
              <a:spcAft>
                <a:spcPts val="300"/>
              </a:spcAft>
              <a:defRPr/>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a:t>
            </a:r>
            <a:r>
              <a:rPr lang="es-CL" sz="1000" i="1" dirty="0" err="1" smtClean="0">
                <a:solidFill>
                  <a:srgbClr val="006699"/>
                </a:solidFill>
              </a:rPr>
              <a:t>NAOJ</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 presetClass="entr" presetSubtype="0" fill="hold" grpId="1"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par>
                                <p:cTn id="32" presetID="10" presetClass="exit" presetSubtype="0" fill="hold" nodeType="withEffect">
                                  <p:stCondLst>
                                    <p:cond delay="0"/>
                                  </p:stCondLst>
                                  <p:childTnLst>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18"/>
                                        </p:tgtEl>
                                      </p:cBhvr>
                                    </p:animEffect>
                                    <p:set>
                                      <p:cBhvr>
                                        <p:cTn id="37" dur="1" fill="hold">
                                          <p:stCondLst>
                                            <p:cond delay="999"/>
                                          </p:stCondLst>
                                        </p:cTn>
                                        <p:tgtEl>
                                          <p:spTgt spid="18"/>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fade">
                                      <p:cBhvr>
                                        <p:cTn id="48" dur="500"/>
                                        <p:tgtEl>
                                          <p:spTgt spid="8">
                                            <p:txEl>
                                              <p:pRg st="3" end="3"/>
                                            </p:txEl>
                                          </p:spTgt>
                                        </p:tgtEl>
                                      </p:cBhvr>
                                    </p:animEffect>
                                  </p:childTnLst>
                                </p:cTn>
                              </p:par>
                              <p:par>
                                <p:cTn id="49" presetID="10" presetClass="exit" presetSubtype="0" fill="hold" nodeType="withEffect">
                                  <p:stCondLst>
                                    <p:cond delay="0"/>
                                  </p:stCondLst>
                                  <p:childTnLst>
                                    <p:animEffect transition="out" filter="fade">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7"/>
                                        </p:tgtEl>
                                      </p:cBhvr>
                                    </p:animEffect>
                                    <p:set>
                                      <p:cBhvr>
                                        <p:cTn id="54" dur="1" fill="hold">
                                          <p:stCondLst>
                                            <p:cond delay="999"/>
                                          </p:stCondLst>
                                        </p:cTn>
                                        <p:tgtEl>
                                          <p:spTgt spid="1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p"/>
      <p:bldP spid="13" grpId="0"/>
      <p:bldP spid="13" grpId="1"/>
      <p:bldP spid="14" grpId="0"/>
      <p:bldP spid="17" grpId="0"/>
      <p:bldP spid="17" grpId="1"/>
      <p:bldP spid="18" grpId="0"/>
      <p:bldP spid="18" grpId="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9 Marcador de posición de imagen" descr="P_E_091102_AIV.png"/>
          <p:cNvPicPr>
            <a:picLocks noChangeAspect="1"/>
          </p:cNvPicPr>
          <p:nvPr/>
        </p:nvPicPr>
        <p:blipFill>
          <a:blip r:embed="rId3" cstate="print"/>
          <a:stretch>
            <a:fillRect/>
          </a:stretch>
        </p:blipFill>
        <p:spPr>
          <a:xfrm>
            <a:off x="1490400" y="1501200"/>
            <a:ext cx="8031689" cy="5633602"/>
          </a:xfrm>
          <a:prstGeom prst="rect">
            <a:avLst/>
          </a:prstGeom>
        </p:spPr>
      </p:pic>
      <p:pic>
        <p:nvPicPr>
          <p:cNvPr id="16" name="9 Marcador de posición de imagen" descr="P_E_091102_AIV.png"/>
          <p:cNvPicPr>
            <a:picLocks noChangeAspect="1"/>
          </p:cNvPicPr>
          <p:nvPr/>
        </p:nvPicPr>
        <p:blipFill>
          <a:blip r:embed="rId4" cstate="print"/>
          <a:stretch>
            <a:fillRect/>
          </a:stretch>
        </p:blipFill>
        <p:spPr>
          <a:xfrm>
            <a:off x="1490400" y="1501200"/>
            <a:ext cx="8031690" cy="5633602"/>
          </a:xfrm>
          <a:prstGeom prst="rect">
            <a:avLst/>
          </a:prstGeom>
        </p:spPr>
      </p:pic>
      <p:pic>
        <p:nvPicPr>
          <p:cNvPr id="12" name="9 Marcador de posición de imagen" descr="P_E_091102_AIV.png"/>
          <p:cNvPicPr>
            <a:picLocks noChangeAspect="1"/>
          </p:cNvPicPr>
          <p:nvPr/>
        </p:nvPicPr>
        <p:blipFill>
          <a:blip r:embed="rId5" cstate="print"/>
          <a:stretch>
            <a:fillRect/>
          </a:stretch>
        </p:blipFill>
        <p:spPr>
          <a:xfrm>
            <a:off x="1490400" y="1501200"/>
            <a:ext cx="8031690" cy="5633603"/>
          </a:xfrm>
          <a:prstGeom prst="rect">
            <a:avLst/>
          </a:prstGeom>
        </p:spPr>
      </p:pic>
      <p:pic>
        <p:nvPicPr>
          <p:cNvPr id="11" name="9 Marcador de posición de imagen" descr="P_E_091102_AIV.png"/>
          <p:cNvPicPr>
            <a:picLocks noChangeAspect="1"/>
          </p:cNvPicPr>
          <p:nvPr/>
        </p:nvPicPr>
        <p:blipFill>
          <a:blip r:embed="rId6" cstate="print"/>
          <a:stretch>
            <a:fillRect/>
          </a:stretch>
        </p:blipFill>
        <p:spPr>
          <a:xfrm>
            <a:off x="1490400" y="1501200"/>
            <a:ext cx="8031691" cy="5633603"/>
          </a:xfrm>
          <a:prstGeom prst="rect">
            <a:avLst/>
          </a:prstGeom>
        </p:spPr>
      </p:pic>
      <p:pic>
        <p:nvPicPr>
          <p:cNvPr id="7" name="9 Marcador de posición de imagen" descr="P_E_091102_AIV.png"/>
          <p:cNvPicPr>
            <a:picLocks noChangeAspect="1"/>
          </p:cNvPicPr>
          <p:nvPr/>
        </p:nvPicPr>
        <p:blipFill>
          <a:blip r:embed="rId7" cstate="print"/>
          <a:stretch>
            <a:fillRect/>
          </a:stretch>
        </p:blipFill>
        <p:spPr>
          <a:xfrm>
            <a:off x="1490400" y="1501200"/>
            <a:ext cx="8031691" cy="5633604"/>
          </a:xfrm>
          <a:prstGeom prst="rect">
            <a:avLst/>
          </a:prstGeom>
        </p:spPr>
      </p:pic>
      <p:sp>
        <p:nvSpPr>
          <p:cNvPr id="6" name="5 Título"/>
          <p:cNvSpPr>
            <a:spLocks noGrp="1"/>
          </p:cNvSpPr>
          <p:nvPr>
            <p:ph type="title"/>
          </p:nvPr>
        </p:nvSpPr>
        <p:spPr/>
        <p:txBody>
          <a:bodyPr/>
          <a:lstStyle/>
          <a:p>
            <a:r>
              <a:rPr lang="es-CL" dirty="0" smtClean="0"/>
              <a:t>El alma de ALMA</a:t>
            </a:r>
            <a:endParaRPr lang="es-CL" dirty="0"/>
          </a:p>
        </p:txBody>
      </p:sp>
      <p:pic>
        <p:nvPicPr>
          <p:cNvPr id="10" name="9 Marcador de posición de imagen" descr="P_E_091102_AIV.png"/>
          <p:cNvPicPr>
            <a:picLocks noGrp="1" noChangeAspect="1"/>
          </p:cNvPicPr>
          <p:nvPr>
            <p:ph type="pic" sz="quarter" idx="10"/>
          </p:nvPr>
        </p:nvPicPr>
        <p:blipFill>
          <a:blip r:embed="rId8" cstate="print"/>
          <a:stretch>
            <a:fillRect/>
          </a:stretch>
        </p:blipFill>
        <p:spPr>
          <a:xfrm>
            <a:off x="1490400" y="1499919"/>
            <a:ext cx="8031691" cy="5633604"/>
          </a:xfrm>
        </p:spPr>
      </p:pic>
      <p:sp>
        <p:nvSpPr>
          <p:cNvPr id="8" name="7 Marcador de texto"/>
          <p:cNvSpPr>
            <a:spLocks noGrp="1"/>
          </p:cNvSpPr>
          <p:nvPr>
            <p:ph type="body" sz="quarter" idx="11"/>
          </p:nvPr>
        </p:nvSpPr>
        <p:spPr>
          <a:xfrm>
            <a:off x="9922137" y="1404442"/>
            <a:ext cx="5249608" cy="5832648"/>
          </a:xfrm>
        </p:spPr>
        <p:txBody>
          <a:bodyPr/>
          <a:lstStyle/>
          <a:p>
            <a:r>
              <a:rPr lang="es-CL" sz="1900" b="0" kern="1200" dirty="0" smtClean="0">
                <a:solidFill>
                  <a:srgbClr val="006699"/>
                </a:solidFill>
                <a:latin typeface="+mj-lt"/>
                <a:ea typeface="+mn-ea"/>
                <a:cs typeface="+mn-cs"/>
              </a:rPr>
              <a:t>Trabajan en alma personas de 20 nacionalidades de las más diversas culturas, lenguajes y profesiones.</a:t>
            </a:r>
          </a:p>
          <a:p>
            <a:r>
              <a:rPr lang="es-CL" sz="1900" b="0" kern="1200" dirty="0" smtClean="0">
                <a:solidFill>
                  <a:srgbClr val="006699"/>
                </a:solidFill>
                <a:latin typeface="+mj-lt"/>
                <a:ea typeface="+mn-ea"/>
                <a:cs typeface="+mn-cs"/>
              </a:rPr>
              <a:t>A ellos se suman miles de personas que, desde remotas universidades, institutos, laboratorios y empresas, cooperan para hacer realidad el telescopio de radioastronomía más potente del mundo.</a:t>
            </a:r>
          </a:p>
          <a:p>
            <a:r>
              <a:rPr lang="es-CL" sz="1900" b="0" kern="1200" dirty="0" smtClean="0">
                <a:solidFill>
                  <a:srgbClr val="006699"/>
                </a:solidFill>
                <a:latin typeface="+mj-lt"/>
                <a:ea typeface="+mn-ea"/>
                <a:cs typeface="+mn-cs"/>
              </a:rPr>
              <a:t>Todas y todos contribuyen con su experiencia científica, nuevos diseños y desarrollo tecnológico de vanguardia</a:t>
            </a:r>
            <a:r>
              <a:rPr lang="es-CL" dirty="0" smtClean="0"/>
              <a:t>.</a:t>
            </a:r>
          </a:p>
        </p:txBody>
      </p:sp>
      <p:sp>
        <p:nvSpPr>
          <p:cNvPr id="9" name="8 Marcador de texto"/>
          <p:cNvSpPr>
            <a:spLocks noGrp="1"/>
          </p:cNvSpPr>
          <p:nvPr>
            <p:ph type="body" sz="quarter" idx="12"/>
          </p:nvPr>
        </p:nvSpPr>
        <p:spPr>
          <a:xfrm>
            <a:off x="1360800" y="7227412"/>
            <a:ext cx="8210839" cy="513734"/>
          </a:xfrm>
        </p:spPr>
        <p:txBody>
          <a:bodyPr/>
          <a:lstStyle/>
          <a:p>
            <a:r>
              <a:rPr lang="es-CL" b="1" dirty="0" smtClean="0"/>
              <a:t>Personas trabajando en componentes de ALMA, en el Laboratorio </a:t>
            </a:r>
            <a:r>
              <a:rPr lang="es-CL" b="1" dirty="0" err="1" smtClean="0"/>
              <a:t>Rutherford</a:t>
            </a:r>
            <a:r>
              <a:rPr lang="es-CL" b="1" dirty="0" smtClean="0"/>
              <a:t> Appleton en el Reino Unido. 2004.</a:t>
            </a:r>
          </a:p>
          <a:p>
            <a:r>
              <a:rPr lang="es-CL" dirty="0" smtClean="0"/>
              <a:t>Crédito: ALMA (ESO/</a:t>
            </a:r>
            <a:r>
              <a:rPr lang="es-CL" dirty="0" err="1" smtClean="0"/>
              <a:t>NAOJ</a:t>
            </a:r>
            <a:r>
              <a:rPr lang="es-CL" dirty="0" smtClean="0"/>
              <a:t>/</a:t>
            </a:r>
            <a:r>
              <a:rPr lang="es-CL" dirty="0" err="1" smtClean="0"/>
              <a:t>NRAO</a:t>
            </a:r>
            <a:r>
              <a:rPr lang="es-CL" dirty="0" smtClean="0"/>
              <a:t>), H. </a:t>
            </a:r>
            <a:r>
              <a:rPr lang="es-CL" dirty="0" err="1" smtClean="0"/>
              <a:t>Zodet</a:t>
            </a:r>
            <a:r>
              <a:rPr lang="es-CL" dirty="0" smtClean="0"/>
              <a:t>, ESO.</a:t>
            </a:r>
          </a:p>
        </p:txBody>
      </p:sp>
      <p:sp>
        <p:nvSpPr>
          <p:cNvPr id="13"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en-US" sz="1000" b="1" i="1" dirty="0" err="1" smtClean="0">
                <a:solidFill>
                  <a:srgbClr val="006699"/>
                </a:solidFill>
              </a:rPr>
              <a:t>Funcionario</a:t>
            </a:r>
            <a:r>
              <a:rPr lang="en-US" sz="1000" b="1" i="1" dirty="0" smtClean="0">
                <a:solidFill>
                  <a:srgbClr val="006699"/>
                </a:solidFill>
              </a:rPr>
              <a:t> de ALMA. 2009.</a:t>
            </a:r>
          </a:p>
          <a:p>
            <a:pPr lvl="0">
              <a:spcAft>
                <a:spcPts val="300"/>
              </a:spcAft>
              <a:defRPr/>
            </a:pPr>
            <a:r>
              <a:rPr lang="en-US" sz="1000" i="1" dirty="0" err="1" smtClean="0">
                <a:solidFill>
                  <a:srgbClr val="006699"/>
                </a:solidFill>
              </a:rPr>
              <a:t>Crédito</a:t>
            </a:r>
            <a:r>
              <a:rPr lang="en-US" sz="1000" i="1" dirty="0" smtClean="0">
                <a:solidFill>
                  <a:srgbClr val="006699"/>
                </a:solidFill>
              </a:rPr>
              <a: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C. Padilla.</a:t>
            </a:r>
          </a:p>
        </p:txBody>
      </p:sp>
      <p:sp>
        <p:nvSpPr>
          <p:cNvPr id="14"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defRPr/>
            </a:pPr>
            <a:r>
              <a:rPr lang="en-US" sz="1000" b="1" i="1" dirty="0" err="1" smtClean="0">
                <a:solidFill>
                  <a:srgbClr val="006699"/>
                </a:solidFill>
              </a:rPr>
              <a:t>Funcionarios</a:t>
            </a:r>
            <a:r>
              <a:rPr lang="en-US" sz="1000" b="1" i="1" dirty="0" smtClean="0">
                <a:solidFill>
                  <a:srgbClr val="006699"/>
                </a:solidFill>
              </a:rPr>
              <a:t> de ALMA. 2009.</a:t>
            </a:r>
          </a:p>
          <a:p>
            <a:pPr lvl="0">
              <a:spcAft>
                <a:spcPts val="300"/>
              </a:spcAft>
              <a:defRPr/>
            </a:pPr>
            <a:r>
              <a:rPr lang="en-US" sz="1000" i="1" dirty="0" err="1" smtClean="0">
                <a:solidFill>
                  <a:srgbClr val="006699"/>
                </a:solidFill>
              </a:rPr>
              <a:t>Crédito</a:t>
            </a:r>
            <a:r>
              <a:rPr lang="en-US" sz="1000" i="1" dirty="0" smtClean="0">
                <a:solidFill>
                  <a:srgbClr val="006699"/>
                </a:solidFill>
              </a:rPr>
              <a:t>: ALMA (</a:t>
            </a:r>
            <a:r>
              <a:rPr lang="en-US" sz="1000" i="1" dirty="0" err="1" smtClean="0">
                <a:solidFill>
                  <a:srgbClr val="006699"/>
                </a:solidFill>
              </a:rPr>
              <a:t>ESO</a:t>
            </a:r>
            <a:r>
              <a:rPr lang="en-US" sz="1000" i="1" dirty="0" smtClean="0">
                <a:solidFill>
                  <a:srgbClr val="006699"/>
                </a:solidFill>
              </a:rPr>
              <a:t>/</a:t>
            </a:r>
            <a:r>
              <a:rPr lang="en-US" sz="1000" i="1" dirty="0" err="1" smtClean="0">
                <a:solidFill>
                  <a:srgbClr val="006699"/>
                </a:solidFill>
              </a:rPr>
              <a:t>NAOJ</a:t>
            </a:r>
            <a:r>
              <a:rPr lang="en-US" sz="1000" i="1" dirty="0" smtClean="0">
                <a:solidFill>
                  <a:srgbClr val="006699"/>
                </a:solidFill>
              </a:rPr>
              <a:t>/</a:t>
            </a:r>
            <a:r>
              <a:rPr lang="en-US" sz="1000" i="1" dirty="0" err="1" smtClean="0">
                <a:solidFill>
                  <a:srgbClr val="006699"/>
                </a:solidFill>
              </a:rPr>
              <a:t>NRAO</a:t>
            </a:r>
            <a:r>
              <a:rPr lang="en-US" sz="1000" i="1" dirty="0" smtClean="0">
                <a:solidFill>
                  <a:srgbClr val="006699"/>
                </a:solidFill>
              </a:rPr>
              <a:t>), C. Padilla.</a:t>
            </a:r>
          </a:p>
        </p:txBody>
      </p:sp>
      <p:sp>
        <p:nvSpPr>
          <p:cNvPr id="15" name="8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kumimoji="0" lang="en-US" sz="1000" b="1" i="1" u="none" strike="noStrike" kern="1200" cap="none" spc="0" normalizeH="0" baseline="0" noProof="0" dirty="0" smtClean="0">
                <a:ln>
                  <a:noFill/>
                </a:ln>
                <a:solidFill>
                  <a:srgbClr val="006699"/>
                </a:solidFill>
                <a:effectLst/>
                <a:uLnTx/>
                <a:uFillTx/>
                <a:latin typeface="+mn-lt"/>
                <a:ea typeface="+mn-ea"/>
                <a:cs typeface="+mn-cs"/>
              </a:rPr>
              <a:t>Equipo de ALMA en las oficinas centrales de </a:t>
            </a:r>
            <a:r>
              <a:rPr kumimoji="0" lang="en-US" sz="1000" b="1" i="1" u="none" strike="noStrike" kern="1200" cap="none" spc="0" normalizeH="0" baseline="0" noProof="0" dirty="0" err="1" smtClean="0">
                <a:ln>
                  <a:noFill/>
                </a:ln>
                <a:solidFill>
                  <a:srgbClr val="006699"/>
                </a:solidFill>
                <a:effectLst/>
                <a:uLnTx/>
                <a:uFillTx/>
                <a:latin typeface="+mn-lt"/>
                <a:ea typeface="+mn-ea"/>
                <a:cs typeface="+mn-cs"/>
              </a:rPr>
              <a:t>ESO</a:t>
            </a:r>
            <a:r>
              <a:rPr lang="en-US" sz="1000" b="1" i="1" dirty="0" smtClean="0">
                <a:solidFill>
                  <a:srgbClr val="006699"/>
                </a:solidFill>
              </a:rPr>
              <a:t>,</a:t>
            </a:r>
            <a:r>
              <a:rPr lang="en-US" sz="1000" i="1" dirty="0" smtClean="0">
                <a:solidFill>
                  <a:srgbClr val="006699"/>
                </a:solidFill>
              </a:rPr>
              <a:t> en </a:t>
            </a:r>
            <a:r>
              <a:rPr lang="en-US" sz="1000" i="1" dirty="0" err="1" smtClean="0">
                <a:solidFill>
                  <a:srgbClr val="006699"/>
                </a:solidFill>
              </a:rPr>
              <a:t>Garching</a:t>
            </a:r>
            <a:r>
              <a:rPr lang="en-US" sz="1000" i="1" dirty="0" smtClean="0">
                <a:solidFill>
                  <a:srgbClr val="006699"/>
                </a:solidFill>
              </a:rPr>
              <a:t>, </a:t>
            </a:r>
            <a:r>
              <a:rPr lang="en-US" sz="1000" i="1" dirty="0" err="1" smtClean="0">
                <a:solidFill>
                  <a:srgbClr val="006699"/>
                </a:solidFill>
              </a:rPr>
              <a:t>Alemania</a:t>
            </a:r>
            <a:r>
              <a:rPr lang="en-US" sz="1000" i="1" dirty="0" smtClean="0">
                <a:solidFill>
                  <a:srgbClr val="006699"/>
                </a:solidFill>
              </a:rPr>
              <a:t>. 2011.</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lang="es-CL" sz="1000" i="1" dirty="0" smtClean="0">
                <a:solidFill>
                  <a:srgbClr val="006699"/>
                </a:solidFill>
              </a:rPr>
              <a:t>, ESO.</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8"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Crío preparación de pegamento.</a:t>
            </a:r>
            <a:endParaRPr kumimoji="0" lang="es-CL" sz="1000" b="0" i="1" u="none" strike="noStrike" kern="1200" cap="none" spc="0" normalizeH="0" baseline="0" noProof="0" dirty="0" smtClean="0">
              <a:ln>
                <a:noFill/>
              </a:ln>
              <a:solidFill>
                <a:srgbClr val="006699"/>
              </a:solidFill>
              <a:effectLst/>
              <a:uLnTx/>
              <a:uFillTx/>
              <a:latin typeface="+mn-lt"/>
              <a:ea typeface="+mn-ea"/>
              <a:cs typeface="+mn-cs"/>
            </a:endParaRPr>
          </a:p>
          <a:p>
            <a:pPr lvl="0">
              <a:spcAft>
                <a:spcPts val="300"/>
              </a:spcAft>
            </a:pPr>
            <a:r>
              <a:rPr lang="es-CL" sz="1000" i="1" dirty="0" smtClean="0">
                <a:solidFill>
                  <a:srgbClr val="006699"/>
                </a:solidFill>
              </a:rPr>
              <a:t>Crédito: ESO/Max Alexander</a:t>
            </a:r>
            <a:endParaRPr lang="es-CL" sz="1000" i="1" dirty="0">
              <a:solidFill>
                <a:srgbClr val="006699"/>
              </a:solidFill>
            </a:endParaRPr>
          </a:p>
        </p:txBody>
      </p:sp>
      <p:sp>
        <p:nvSpPr>
          <p:cNvPr id="19" name="4 Marcador de texto"/>
          <p:cNvSpPr txBox="1">
            <a:spLocks/>
          </p:cNvSpPr>
          <p:nvPr/>
        </p:nvSpPr>
        <p:spPr>
          <a:xfrm>
            <a:off x="1360800" y="7228800"/>
            <a:ext cx="8210839" cy="513734"/>
          </a:xfrm>
          <a:prstGeom prst="rect">
            <a:avLst/>
          </a:prstGeom>
        </p:spPr>
        <p:txBody>
          <a:bodyPr lIns="162589" tIns="81295" rIns="162589" bIns="81295"/>
          <a:lstStyle/>
          <a:p>
            <a:pPr lvl="0">
              <a:spcAft>
                <a:spcPts val="300"/>
              </a:spcAft>
            </a:pPr>
            <a:r>
              <a:rPr lang="es-CL" sz="1000" b="1" i="1" dirty="0" smtClean="0">
                <a:solidFill>
                  <a:srgbClr val="006699"/>
                </a:solidFill>
              </a:rPr>
              <a:t>Patricio </a:t>
            </a:r>
            <a:r>
              <a:rPr lang="es-CL" sz="1000" b="1" i="1" dirty="0" err="1" smtClean="0">
                <a:solidFill>
                  <a:srgbClr val="006699"/>
                </a:solidFill>
              </a:rPr>
              <a:t>Escarate</a:t>
            </a:r>
            <a:r>
              <a:rPr lang="es-CL" sz="1000" b="1" i="1" dirty="0" smtClean="0">
                <a:solidFill>
                  <a:srgbClr val="006699"/>
                </a:solidFill>
              </a:rPr>
              <a:t>, </a:t>
            </a:r>
            <a:r>
              <a:rPr lang="es-CL" sz="1000" b="1" i="1" dirty="0" err="1" smtClean="0">
                <a:solidFill>
                  <a:srgbClr val="006699"/>
                </a:solidFill>
              </a:rPr>
              <a:t>Technician</a:t>
            </a:r>
            <a:r>
              <a:rPr lang="es-CL" sz="1000" b="1" i="1" dirty="0" smtClean="0">
                <a:solidFill>
                  <a:srgbClr val="006699"/>
                </a:solidFill>
              </a:rPr>
              <a:t> (</a:t>
            </a:r>
            <a:r>
              <a:rPr lang="es-CL" sz="1000" b="1" i="1" dirty="0" err="1" smtClean="0">
                <a:solidFill>
                  <a:srgbClr val="006699"/>
                </a:solidFill>
              </a:rPr>
              <a:t>Cryogenics</a:t>
            </a:r>
            <a:r>
              <a:rPr lang="es-CL" sz="1000" b="1" i="1" dirty="0" smtClean="0">
                <a:solidFill>
                  <a:srgbClr val="006699"/>
                </a:solidFill>
              </a:rPr>
              <a:t> &amp; </a:t>
            </a:r>
            <a:r>
              <a:rPr lang="es-CL" sz="1000" b="1" i="1" dirty="0" err="1" smtClean="0">
                <a:solidFill>
                  <a:srgbClr val="006699"/>
                </a:solidFill>
              </a:rPr>
              <a:t>Vacuum</a:t>
            </a:r>
            <a:r>
              <a:rPr lang="es-CL" sz="1000" b="1" i="1" dirty="0" smtClean="0">
                <a:solidFill>
                  <a:srgbClr val="006699"/>
                </a:solidFill>
              </a:rPr>
              <a:t>).</a:t>
            </a:r>
          </a:p>
          <a:p>
            <a:pPr lvl="0">
              <a:spcAft>
                <a:spcPts val="300"/>
              </a:spcAft>
            </a:pPr>
            <a:r>
              <a:rPr lang="es-CL" sz="1000" i="1" dirty="0" smtClean="0">
                <a:solidFill>
                  <a:srgbClr val="006699"/>
                </a:solidFill>
              </a:rPr>
              <a:t>Crédito: ESO/Max Alexander</a:t>
            </a:r>
            <a:endParaRPr kumimoji="0" lang="es-CL" sz="100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9">
                                            <p:txEl>
                                              <p:pRg st="0" end="0"/>
                                            </p:txEl>
                                          </p:spTgt>
                                        </p:tgtEl>
                                      </p:cBhvr>
                                    </p:animEffect>
                                    <p:set>
                                      <p:cBhvr>
                                        <p:cTn id="15" dur="1" fill="hold">
                                          <p:stCondLst>
                                            <p:cond delay="999"/>
                                          </p:stCondLst>
                                        </p:cTn>
                                        <p:tgtEl>
                                          <p:spTgt spid="9">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9">
                                            <p:txEl>
                                              <p:pRg st="1" end="1"/>
                                            </p:txEl>
                                          </p:spTgt>
                                        </p:tgtEl>
                                      </p:cBhvr>
                                    </p:animEffect>
                                    <p:set>
                                      <p:cBhvr>
                                        <p:cTn id="18" dur="1" fill="hold">
                                          <p:stCondLst>
                                            <p:cond delay="999"/>
                                          </p:stCondLst>
                                        </p:cTn>
                                        <p:tgtEl>
                                          <p:spTgt spid="9">
                                            <p:txEl>
                                              <p:pRg st="1" end="1"/>
                                            </p:txEl>
                                          </p:spTgt>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5"/>
                                        </p:tgtEl>
                                      </p:cBhvr>
                                    </p:animEffect>
                                    <p:set>
                                      <p:cBhvr>
                                        <p:cTn id="69" dur="1" fill="hold">
                                          <p:stCondLst>
                                            <p:cond delay="999"/>
                                          </p:stCondLst>
                                        </p:cTn>
                                        <p:tgtEl>
                                          <p:spTgt spid="1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16"/>
                                        </p:tgtEl>
                                      </p:cBhvr>
                                    </p:animEffect>
                                    <p:set>
                                      <p:cBhvr>
                                        <p:cTn id="77" dur="1" fill="hold">
                                          <p:stCondLst>
                                            <p:cond delay="999"/>
                                          </p:stCondLst>
                                        </p:cTn>
                                        <p:tgtEl>
                                          <p:spTgt spid="1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8"/>
                                        </p:tgtEl>
                                      </p:cBhvr>
                                    </p:animEffect>
                                    <p:set>
                                      <p:cBhvr>
                                        <p:cTn id="80" dur="1" fill="hold">
                                          <p:stCondLst>
                                            <p:cond delay="999"/>
                                          </p:stCondLst>
                                        </p:cTn>
                                        <p:tgtEl>
                                          <p:spTgt spid="18"/>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3" grpId="0"/>
      <p:bldP spid="13" grpId="1"/>
      <p:bldP spid="14" grpId="0"/>
      <p:bldP spid="14" grpId="1"/>
      <p:bldP spid="15" grpId="0"/>
      <p:bldP spid="15" grpId="1"/>
      <p:bldP spid="18" grpId="0"/>
      <p:bldP spid="18" grpId="1"/>
      <p:bldP spid="19"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CL" dirty="0" smtClean="0"/>
              <a:t>¿Cuándo ALMA estará completamente operativo?</a:t>
            </a:r>
            <a:endParaRPr lang="es-CL" dirty="0"/>
          </a:p>
        </p:txBody>
      </p:sp>
      <p:pic>
        <p:nvPicPr>
          <p:cNvPr id="15" name="14 Marcador de posición de imagen" descr="A_AC_110807_6AntenasAtardecer.png"/>
          <p:cNvPicPr>
            <a:picLocks noGrp="1" noChangeAspect="1"/>
          </p:cNvPicPr>
          <p:nvPr>
            <p:ph type="pic" sz="quarter" idx="10"/>
          </p:nvPr>
        </p:nvPicPr>
        <p:blipFill>
          <a:blip r:embed="rId3" cstate="print"/>
          <a:srcRect t="216" b="216"/>
          <a:stretch>
            <a:fillRect/>
          </a:stretch>
        </p:blipFill>
        <p:spPr/>
      </p:pic>
      <p:sp>
        <p:nvSpPr>
          <p:cNvPr id="8" name="7 Marcador de texto"/>
          <p:cNvSpPr>
            <a:spLocks noGrp="1"/>
          </p:cNvSpPr>
          <p:nvPr>
            <p:ph type="body" sz="quarter" idx="11"/>
          </p:nvPr>
        </p:nvSpPr>
        <p:spPr/>
        <p:txBody>
          <a:bodyPr/>
          <a:lstStyle/>
          <a:p>
            <a:r>
              <a:rPr lang="es-CL" dirty="0" smtClean="0"/>
              <a:t>A fines de </a:t>
            </a:r>
            <a:r>
              <a:rPr lang="es-CL" b="1" dirty="0" smtClean="0"/>
              <a:t>2013 las 66 antenas de ALMA estarán completamente operativas</a:t>
            </a:r>
            <a:r>
              <a:rPr lang="es-CL" dirty="0" smtClean="0"/>
              <a:t>.</a:t>
            </a:r>
          </a:p>
          <a:p>
            <a:r>
              <a:rPr lang="es-CL" dirty="0" smtClean="0"/>
              <a:t>Ello significará un salto de gran magnitud en la astronomía </a:t>
            </a:r>
            <a:r>
              <a:rPr lang="es-CL" b="1" dirty="0" smtClean="0"/>
              <a:t>pues ALMA tendrá 100 veces más sensibilidad y resolución espectral que sus predecesores en ondas milimétricas/sub-milimétricas.</a:t>
            </a:r>
          </a:p>
          <a:p>
            <a:r>
              <a:rPr lang="es-CL" dirty="0" smtClean="0"/>
              <a:t>Tal como ha ocurrido con los grandes telescopios que la han precedido, ALMA nos permitirá observar aspectos del Universo cuya existencia ni siquiera sospechamos.</a:t>
            </a:r>
          </a:p>
        </p:txBody>
      </p:sp>
      <p:sp>
        <p:nvSpPr>
          <p:cNvPr id="11" name="10 Marcador de texto"/>
          <p:cNvSpPr>
            <a:spLocks noGrp="1"/>
          </p:cNvSpPr>
          <p:nvPr>
            <p:ph type="body" sz="quarter" idx="12"/>
          </p:nvPr>
        </p:nvSpPr>
        <p:spPr/>
        <p:txBody>
          <a:bodyPr/>
          <a:lstStyle/>
          <a:p>
            <a:r>
              <a:rPr lang="es-CL" b="1" dirty="0" smtClean="0"/>
              <a:t>Conjunto de antenas en plano de Chajnantor</a:t>
            </a:r>
            <a:r>
              <a:rPr lang="es-CL" dirty="0" smtClean="0"/>
              <a:t>. 2011.</a:t>
            </a:r>
          </a:p>
          <a:p>
            <a:r>
              <a:rPr lang="es-CL" dirty="0" smtClean="0"/>
              <a:t>Crédito: ALMA (ESO/NAOJ/NRAO), J. Guarda.</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11 Marcador de posición de imagen" descr="E_DES_080824_Chajnantor_NAOJ.png"/>
          <p:cNvPicPr>
            <a:picLocks noChangeAspect="1"/>
          </p:cNvPicPr>
          <p:nvPr/>
        </p:nvPicPr>
        <p:blipFill>
          <a:blip r:embed="rId3" cstate="print"/>
          <a:stretch>
            <a:fillRect/>
          </a:stretch>
        </p:blipFill>
        <p:spPr>
          <a:xfrm>
            <a:off x="7106400" y="1501200"/>
            <a:ext cx="8031691" cy="5633603"/>
          </a:xfrm>
          <a:prstGeom prst="rect">
            <a:avLst/>
          </a:prstGeom>
        </p:spPr>
      </p:pic>
      <p:pic>
        <p:nvPicPr>
          <p:cNvPr id="7" name="11 Marcador de posición de imagen" descr="E_DES_080824_Chajnantor_NAOJ.png"/>
          <p:cNvPicPr>
            <a:picLocks noChangeAspect="1"/>
          </p:cNvPicPr>
          <p:nvPr/>
        </p:nvPicPr>
        <p:blipFill>
          <a:blip r:embed="rId4" cstate="print"/>
          <a:stretch>
            <a:fillRect/>
          </a:stretch>
        </p:blipFill>
        <p:spPr>
          <a:xfrm>
            <a:off x="7106400" y="1501200"/>
            <a:ext cx="8031691" cy="5633604"/>
          </a:xfrm>
          <a:prstGeom prst="rect">
            <a:avLst/>
          </a:prstGeom>
        </p:spPr>
      </p:pic>
      <p:sp>
        <p:nvSpPr>
          <p:cNvPr id="6" name="5 Título"/>
          <p:cNvSpPr>
            <a:spLocks noGrp="1"/>
          </p:cNvSpPr>
          <p:nvPr>
            <p:ph type="title"/>
          </p:nvPr>
        </p:nvSpPr>
        <p:spPr/>
        <p:txBody>
          <a:bodyPr/>
          <a:lstStyle/>
          <a:p>
            <a:r>
              <a:rPr lang="es-CL" dirty="0" smtClean="0"/>
              <a:t>¿Por qué ALMA es tan poderoso?</a:t>
            </a:r>
            <a:endParaRPr lang="es-CL" dirty="0"/>
          </a:p>
        </p:txBody>
      </p:sp>
      <p:pic>
        <p:nvPicPr>
          <p:cNvPr id="12" name="11 Marcador de posición de imagen" descr="E_DES_080824_Chajnantor_NAOJ.png"/>
          <p:cNvPicPr>
            <a:picLocks noGrp="1" noChangeAspect="1"/>
          </p:cNvPicPr>
          <p:nvPr>
            <p:ph type="pic" sz="quarter" idx="10"/>
          </p:nvPr>
        </p:nvPicPr>
        <p:blipFill>
          <a:blip r:embed="rId5" cstate="print"/>
          <a:stretch>
            <a:fillRect/>
          </a:stretch>
        </p:blipFill>
        <p:spPr>
          <a:xfrm>
            <a:off x="7106400" y="1499919"/>
            <a:ext cx="8031691" cy="5633603"/>
          </a:xfrm>
        </p:spPr>
      </p:pic>
      <p:sp>
        <p:nvSpPr>
          <p:cNvPr id="8" name="7 Marcador de texto"/>
          <p:cNvSpPr>
            <a:spLocks noGrp="1"/>
          </p:cNvSpPr>
          <p:nvPr>
            <p:ph type="body" sz="quarter" idx="11"/>
          </p:nvPr>
        </p:nvSpPr>
        <p:spPr/>
        <p:txBody>
          <a:bodyPr/>
          <a:lstStyle/>
          <a:p>
            <a:pPr>
              <a:buBlip>
                <a:blip r:embed="rId6"/>
              </a:buBlip>
            </a:pPr>
            <a:r>
              <a:rPr lang="es-CL" dirty="0" smtClean="0"/>
              <a:t>Por su </a:t>
            </a:r>
            <a:r>
              <a:rPr lang="es-CL" b="1" dirty="0" smtClean="0"/>
              <a:t>ubicación privilegiada</a:t>
            </a:r>
            <a:r>
              <a:rPr lang="es-CL" dirty="0" smtClean="0"/>
              <a:t> en el </a:t>
            </a:r>
            <a:r>
              <a:rPr lang="es-CL" b="1" dirty="0" smtClean="0"/>
              <a:t>norte de Chile</a:t>
            </a:r>
            <a:r>
              <a:rPr lang="es-CL" dirty="0" smtClean="0"/>
              <a:t>, a 5.000 metros de altitud, en el llano Chajnantor, en pleno desierto de Atacama.</a:t>
            </a:r>
          </a:p>
          <a:p>
            <a:pPr>
              <a:buBlip>
                <a:blip r:embed="rId6"/>
              </a:buBlip>
            </a:pPr>
            <a:r>
              <a:rPr lang="es-CL" dirty="0" smtClean="0"/>
              <a:t>Una </a:t>
            </a:r>
            <a:r>
              <a:rPr lang="es-CL" b="1" dirty="0" smtClean="0"/>
              <a:t>zona tan alta y seca </a:t>
            </a:r>
            <a:r>
              <a:rPr lang="es-CL" dirty="0" smtClean="0"/>
              <a:t>que la convierte en un lugar único en el mundo para la observación astronómica.</a:t>
            </a:r>
          </a:p>
          <a:p>
            <a:pPr>
              <a:buBlip>
                <a:blip r:embed="rId6"/>
              </a:buBlip>
            </a:pPr>
            <a:r>
              <a:rPr lang="es-CL" dirty="0" smtClean="0"/>
              <a:t>Donde el </a:t>
            </a:r>
            <a:r>
              <a:rPr lang="es-CL" b="1" dirty="0" smtClean="0"/>
              <a:t>vapor de agua es mínimo</a:t>
            </a:r>
            <a:r>
              <a:rPr lang="es-CL" dirty="0" smtClean="0"/>
              <a:t>, otorgando la </a:t>
            </a:r>
            <a:r>
              <a:rPr lang="es-CL" b="1" dirty="0" smtClean="0"/>
              <a:t>“</a:t>
            </a:r>
            <a:r>
              <a:rPr lang="es-CL" b="1" i="1" dirty="0" smtClean="0"/>
              <a:t>transparencia atmosférica</a:t>
            </a:r>
            <a:r>
              <a:rPr lang="es-CL" b="1" dirty="0" smtClean="0"/>
              <a:t>” </a:t>
            </a:r>
            <a:r>
              <a:rPr lang="es-CL" dirty="0" smtClean="0"/>
              <a:t>necesaria para que las antenas capten las longitudes de onda de radio milimétricas casi sin interferencias ni distorsiones.</a:t>
            </a:r>
          </a:p>
        </p:txBody>
      </p:sp>
      <p:sp>
        <p:nvSpPr>
          <p:cNvPr id="11" name="10 Marcador de texto"/>
          <p:cNvSpPr>
            <a:spLocks noGrp="1"/>
          </p:cNvSpPr>
          <p:nvPr>
            <p:ph type="body" sz="quarter" idx="12"/>
          </p:nvPr>
        </p:nvSpPr>
        <p:spPr>
          <a:xfrm>
            <a:off x="6976800" y="7227412"/>
            <a:ext cx="8208912" cy="513734"/>
          </a:xfrm>
        </p:spPr>
        <p:txBody>
          <a:bodyPr/>
          <a:lstStyle/>
          <a:p>
            <a:r>
              <a:rPr lang="es-CL" b="1" dirty="0" smtClean="0"/>
              <a:t>Mapa de ubicación del observatorio ALMA</a:t>
            </a:r>
            <a:r>
              <a:rPr lang="es-CL" dirty="0" smtClean="0"/>
              <a:t>.</a:t>
            </a:r>
          </a:p>
          <a:p>
            <a:r>
              <a:rPr lang="es-CL" dirty="0" smtClean="0"/>
              <a:t>Crédito: </a:t>
            </a:r>
            <a:r>
              <a:rPr lang="es-CL" dirty="0" err="1" smtClean="0"/>
              <a:t>NAOJ</a:t>
            </a:r>
            <a:r>
              <a:rPr lang="es-CL" dirty="0" smtClean="0"/>
              <a:t>.</a:t>
            </a:r>
            <a:endParaRPr lang="es-CL" dirty="0"/>
          </a:p>
        </p:txBody>
      </p:sp>
      <p:sp>
        <p:nvSpPr>
          <p:cNvPr id="9" name="10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Atardecer en el llano Chajnantor</a:t>
            </a:r>
            <a:r>
              <a:rPr lang="es-CL" sz="1000" i="1" dirty="0" smtClean="0">
                <a:solidFill>
                  <a:srgbClr val="006699"/>
                </a:solidFill>
              </a:rPr>
              <a:t>. 2008.</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3" name="10 Marcador de texto"/>
          <p:cNvSpPr txBox="1">
            <a:spLocks/>
          </p:cNvSpPr>
          <p:nvPr/>
        </p:nvSpPr>
        <p:spPr>
          <a:xfrm>
            <a:off x="6976800" y="7228800"/>
            <a:ext cx="8208912" cy="513734"/>
          </a:xfrm>
          <a:prstGeom prst="rect">
            <a:avLst/>
          </a:prstGeom>
        </p:spPr>
        <p:txBody>
          <a:bodyPr lIns="162589" tIns="81295" rIns="162589" bIns="81295"/>
          <a:lstStyle/>
          <a:p>
            <a:pPr lvl="0">
              <a:spcAft>
                <a:spcPts val="300"/>
              </a:spcAft>
              <a:defRPr/>
            </a:pPr>
            <a:r>
              <a:rPr lang="es-CL" sz="1000" b="1" i="1" dirty="0" smtClean="0">
                <a:solidFill>
                  <a:srgbClr val="006699"/>
                </a:solidFill>
              </a:rPr>
              <a:t>ALMA es el observatorio terrestre ubicado a mayor altitud.</a:t>
            </a:r>
          </a:p>
          <a:p>
            <a:pPr lvl="0">
              <a:spcAft>
                <a:spcPts val="300"/>
              </a:spcAft>
              <a:defRPr/>
            </a:pPr>
            <a:r>
              <a:rPr lang="es-CL" sz="1000" i="1" dirty="0" smtClean="0">
                <a:solidFill>
                  <a:srgbClr val="006699"/>
                </a:solidFill>
              </a:rPr>
              <a:t>Crédito: 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1">
                                            <p:txEl>
                                              <p:pRg st="0" end="0"/>
                                            </p:txEl>
                                          </p:spTgt>
                                        </p:tgtEl>
                                      </p:cBhvr>
                                    </p:animEffect>
                                    <p:set>
                                      <p:cBhvr>
                                        <p:cTn id="15" dur="1" fill="hold">
                                          <p:stCondLst>
                                            <p:cond delay="999"/>
                                          </p:stCondLst>
                                        </p:cTn>
                                        <p:tgtEl>
                                          <p:spTgt spid="11">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1">
                                            <p:txEl>
                                              <p:pRg st="1" end="1"/>
                                            </p:txEl>
                                          </p:spTgt>
                                        </p:tgtEl>
                                      </p:cBhvr>
                                    </p:animEffect>
                                    <p:set>
                                      <p:cBhvr>
                                        <p:cTn id="18" dur="1" fill="hold">
                                          <p:stCondLst>
                                            <p:cond delay="999"/>
                                          </p:stCondLst>
                                        </p:cTn>
                                        <p:tgtEl>
                                          <p:spTgt spid="11">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p:bldP spid="9" grpId="0"/>
      <p:bldP spid="9" grpId="1"/>
      <p:bldP spid="1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6 Marcador de posición de imagen" descr="A_AC_110527_14Antenas_ (3).png"/>
          <p:cNvPicPr>
            <a:picLocks noChangeAspect="1"/>
          </p:cNvPicPr>
          <p:nvPr/>
        </p:nvPicPr>
        <p:blipFill>
          <a:blip r:embed="rId3" cstate="print"/>
          <a:stretch>
            <a:fillRect/>
          </a:stretch>
        </p:blipFill>
        <p:spPr>
          <a:xfrm>
            <a:off x="1519200" y="2779200"/>
            <a:ext cx="13602293" cy="4353239"/>
          </a:xfrm>
          <a:prstGeom prst="rect">
            <a:avLst/>
          </a:prstGeom>
        </p:spPr>
      </p:pic>
      <p:pic>
        <p:nvPicPr>
          <p:cNvPr id="9" name="6 Marcador de posición de imagen" descr="A_AC_110527_14Antenas_ (3).png"/>
          <p:cNvPicPr>
            <a:picLocks noChangeAspect="1"/>
          </p:cNvPicPr>
          <p:nvPr/>
        </p:nvPicPr>
        <p:blipFill>
          <a:blip r:embed="rId4" cstate="print"/>
          <a:srcRect t="369" b="369"/>
          <a:stretch>
            <a:fillRect/>
          </a:stretch>
        </p:blipFill>
        <p:spPr>
          <a:xfrm>
            <a:off x="1519200" y="2779200"/>
            <a:ext cx="13700197" cy="4353239"/>
          </a:xfrm>
          <a:prstGeom prst="rect">
            <a:avLst/>
          </a:prstGeom>
        </p:spPr>
      </p:pic>
      <p:sp>
        <p:nvSpPr>
          <p:cNvPr id="6" name="5 Título"/>
          <p:cNvSpPr>
            <a:spLocks noGrp="1"/>
          </p:cNvSpPr>
          <p:nvPr>
            <p:ph type="title"/>
          </p:nvPr>
        </p:nvSpPr>
        <p:spPr/>
        <p:txBody>
          <a:bodyPr/>
          <a:lstStyle/>
          <a:p>
            <a:r>
              <a:rPr lang="es-CL" dirty="0" smtClean="0"/>
              <a:t>¿Por qué ALMA es tan poderoso?</a:t>
            </a:r>
            <a:endParaRPr lang="es-CL" dirty="0"/>
          </a:p>
        </p:txBody>
      </p:sp>
      <p:pic>
        <p:nvPicPr>
          <p:cNvPr id="7" name="6 Marcador de posición de imagen" descr="A_AC_110527_14Antenas_ (3).png"/>
          <p:cNvPicPr>
            <a:picLocks noGrp="1" noChangeAspect="1"/>
          </p:cNvPicPr>
          <p:nvPr>
            <p:ph type="pic" sz="quarter" idx="10"/>
          </p:nvPr>
        </p:nvPicPr>
        <p:blipFill>
          <a:blip r:embed="rId5" cstate="print"/>
          <a:stretch>
            <a:fillRect/>
          </a:stretch>
        </p:blipFill>
        <p:spPr>
          <a:xfrm>
            <a:off x="1519200" y="2780284"/>
            <a:ext cx="13602293" cy="4353238"/>
          </a:xfrm>
        </p:spPr>
      </p:pic>
      <p:sp>
        <p:nvSpPr>
          <p:cNvPr id="8" name="7 Marcador de texto"/>
          <p:cNvSpPr>
            <a:spLocks noGrp="1"/>
          </p:cNvSpPr>
          <p:nvPr>
            <p:ph type="body" sz="quarter" idx="11"/>
          </p:nvPr>
        </p:nvSpPr>
        <p:spPr/>
        <p:txBody>
          <a:bodyPr/>
          <a:lstStyle/>
          <a:p>
            <a:pPr>
              <a:buBlip>
                <a:blip r:embed="rId6"/>
              </a:buBlip>
            </a:pPr>
            <a:r>
              <a:rPr lang="es-CL" dirty="0" smtClean="0"/>
              <a:t>Por la </a:t>
            </a:r>
            <a:r>
              <a:rPr lang="es-CL" b="1" dirty="0" smtClean="0"/>
              <a:t>calidad y cantidad de antenas </a:t>
            </a:r>
            <a:r>
              <a:rPr lang="es-CL" dirty="0" smtClean="0"/>
              <a:t>del conjunto, cuya superficie puede llegar a cubrir hasta 6.500 metros cuadrados aproximadamente, lo que equivale a una cancha de fútbol.</a:t>
            </a:r>
            <a:endParaRPr lang="es-CL" dirty="0"/>
          </a:p>
        </p:txBody>
      </p:sp>
      <p:sp>
        <p:nvSpPr>
          <p:cNvPr id="11" name="10 Marcador de texto"/>
          <p:cNvSpPr>
            <a:spLocks noGrp="1"/>
          </p:cNvSpPr>
          <p:nvPr>
            <p:ph type="body" sz="quarter" idx="12"/>
          </p:nvPr>
        </p:nvSpPr>
        <p:spPr/>
        <p:txBody>
          <a:bodyPr/>
          <a:lstStyle/>
          <a:p>
            <a:r>
              <a:rPr lang="es-CL" b="1" dirty="0" smtClean="0"/>
              <a:t>Conjunto de 33 antenas en Chajnantor</a:t>
            </a:r>
            <a:r>
              <a:rPr lang="es-CL" dirty="0" smtClean="0"/>
              <a:t>. 2012.</a:t>
            </a:r>
          </a:p>
          <a:p>
            <a:r>
              <a:rPr lang="es-CL" dirty="0" smtClean="0"/>
              <a:t>Crédito: ALMA (ESO/</a:t>
            </a:r>
            <a:r>
              <a:rPr lang="es-CL" dirty="0" err="1" smtClean="0"/>
              <a:t>NAOJ</a:t>
            </a:r>
            <a:r>
              <a:rPr lang="es-CL" dirty="0" smtClean="0"/>
              <a:t>/</a:t>
            </a:r>
            <a:r>
              <a:rPr lang="es-CL" dirty="0" err="1" smtClean="0"/>
              <a:t>NRAO</a:t>
            </a:r>
            <a:r>
              <a:rPr lang="es-CL" dirty="0" smtClean="0"/>
              <a:t>), J. Guarda (ALMA).</a:t>
            </a:r>
            <a:endParaRPr lang="es-CL" dirty="0"/>
          </a:p>
        </p:txBody>
      </p:sp>
      <p:sp>
        <p:nvSpPr>
          <p:cNvPr id="13"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Conjunto de 14 antenas en Chajnantor</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2011.</a:t>
            </a:r>
          </a:p>
          <a:p>
            <a:pPr lvl="0">
              <a:spcAft>
                <a:spcPts val="300"/>
              </a:spcAf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t>
            </a:r>
            <a:r>
              <a:rPr lang="es-CL" sz="1000" i="1" dirty="0" smtClean="0">
                <a:solidFill>
                  <a:srgbClr val="006699"/>
                </a:solidFill>
              </a:rPr>
              <a:t>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J. Guarda (ALMA).</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5"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Conjunto de 6 antenas en Chajnantor</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2010.</a:t>
            </a:r>
          </a:p>
          <a:p>
            <a:pPr lvl="0">
              <a:spcAft>
                <a:spcPts val="300"/>
              </a:spcAf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t>
            </a:r>
            <a:r>
              <a:rPr lang="es-CL" sz="1000" i="1" dirty="0" smtClean="0">
                <a:solidFill>
                  <a:srgbClr val="006699"/>
                </a:solidFill>
              </a:rPr>
              <a:t>ALMA (ESO/</a:t>
            </a:r>
            <a:r>
              <a:rPr lang="es-CL" sz="1000" i="1" dirty="0" err="1" smtClean="0">
                <a:solidFill>
                  <a:srgbClr val="006699"/>
                </a:solidFill>
              </a:rPr>
              <a:t>NAOJ</a:t>
            </a:r>
            <a:r>
              <a:rPr lang="es-CL" sz="1000" i="1" dirty="0" smtClean="0">
                <a:solidFill>
                  <a:srgbClr val="006699"/>
                </a:solidFill>
              </a:rPr>
              <a:t>/</a:t>
            </a:r>
            <a:r>
              <a:rPr lang="es-CL" sz="1000" i="1" dirty="0" err="1" smtClean="0">
                <a:solidFill>
                  <a:srgbClr val="006699"/>
                </a:solidFill>
              </a:rPr>
              <a:t>NRAO</a:t>
            </a:r>
            <a:r>
              <a:rPr lang="es-CL" sz="1000" i="1" dirty="0" smtClean="0">
                <a:solidFill>
                  <a:srgbClr val="006699"/>
                </a:solidFill>
              </a:rPr>
              <a:t>), J. Guarda (ALMA).</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1">
                                            <p:txEl>
                                              <p:pRg st="0" end="0"/>
                                            </p:txEl>
                                          </p:spTgt>
                                        </p:tgtEl>
                                      </p:cBhvr>
                                    </p:animEffect>
                                    <p:set>
                                      <p:cBhvr>
                                        <p:cTn id="10" dur="1" fill="hold">
                                          <p:stCondLst>
                                            <p:cond delay="1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1">
                                            <p:txEl>
                                              <p:pRg st="1" end="1"/>
                                            </p:txEl>
                                          </p:spTgt>
                                        </p:tgtEl>
                                      </p:cBhvr>
                                    </p:animEffect>
                                    <p:set>
                                      <p:cBhvr>
                                        <p:cTn id="13" dur="1" fill="hold">
                                          <p:stCondLst>
                                            <p:cond delay="1999"/>
                                          </p:stCondLst>
                                        </p:cTn>
                                        <p:tgtEl>
                                          <p:spTgt spid="11">
                                            <p:txEl>
                                              <p:pRg st="1" end="1"/>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P spid="13" grpId="1"/>
      <p:bldP spid="15"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6 Marcador de posición de imagen" descr="TEC_C_120919_IRAM_GRENOBLE.png"/>
          <p:cNvPicPr>
            <a:picLocks noChangeAspect="1"/>
          </p:cNvPicPr>
          <p:nvPr/>
        </p:nvPicPr>
        <p:blipFill>
          <a:blip r:embed="rId3" cstate="print"/>
          <a:stretch>
            <a:fillRect/>
          </a:stretch>
        </p:blipFill>
        <p:spPr>
          <a:xfrm>
            <a:off x="1472400" y="2779200"/>
            <a:ext cx="13602293" cy="4353238"/>
          </a:xfrm>
          <a:prstGeom prst="rect">
            <a:avLst/>
          </a:prstGeom>
        </p:spPr>
      </p:pic>
      <p:pic>
        <p:nvPicPr>
          <p:cNvPr id="9" name="6 Marcador de posición de imagen" descr="TEC_C_120919_IRAM_GRENOBLE.png"/>
          <p:cNvPicPr>
            <a:picLocks noChangeAspect="1"/>
          </p:cNvPicPr>
          <p:nvPr/>
        </p:nvPicPr>
        <p:blipFill>
          <a:blip r:embed="rId4" cstate="print"/>
          <a:stretch>
            <a:fillRect/>
          </a:stretch>
        </p:blipFill>
        <p:spPr>
          <a:xfrm>
            <a:off x="1472400" y="2779200"/>
            <a:ext cx="13602293" cy="4353239"/>
          </a:xfrm>
          <a:prstGeom prst="rect">
            <a:avLst/>
          </a:prstGeom>
        </p:spPr>
      </p:pic>
      <p:sp>
        <p:nvSpPr>
          <p:cNvPr id="6" name="5 Título"/>
          <p:cNvSpPr>
            <a:spLocks noGrp="1"/>
          </p:cNvSpPr>
          <p:nvPr>
            <p:ph type="title"/>
          </p:nvPr>
        </p:nvSpPr>
        <p:spPr/>
        <p:txBody>
          <a:bodyPr/>
          <a:lstStyle/>
          <a:p>
            <a:r>
              <a:rPr lang="es-CL" dirty="0" smtClean="0"/>
              <a:t>¿Por qué ALMA es tan poderoso?</a:t>
            </a:r>
            <a:endParaRPr lang="es-CL" dirty="0"/>
          </a:p>
        </p:txBody>
      </p:sp>
      <p:pic>
        <p:nvPicPr>
          <p:cNvPr id="7" name="6 Marcador de posición de imagen" descr="TEC_C_120919_IRAM_GRENOBLE.png"/>
          <p:cNvPicPr>
            <a:picLocks noGrp="1" noChangeAspect="1"/>
          </p:cNvPicPr>
          <p:nvPr>
            <p:ph type="pic" sz="quarter" idx="10"/>
          </p:nvPr>
        </p:nvPicPr>
        <p:blipFill>
          <a:blip r:embed="rId5" cstate="print"/>
          <a:srcRect t="369" b="369"/>
          <a:stretch>
            <a:fillRect/>
          </a:stretch>
        </p:blipFill>
        <p:spPr/>
      </p:pic>
      <p:sp>
        <p:nvSpPr>
          <p:cNvPr id="8" name="7 Marcador de texto"/>
          <p:cNvSpPr>
            <a:spLocks noGrp="1"/>
          </p:cNvSpPr>
          <p:nvPr>
            <p:ph type="body" sz="quarter" idx="11"/>
          </p:nvPr>
        </p:nvSpPr>
        <p:spPr/>
        <p:txBody>
          <a:bodyPr/>
          <a:lstStyle/>
          <a:p>
            <a:pPr>
              <a:buBlip>
                <a:blip r:embed="rId6"/>
              </a:buBlip>
            </a:pPr>
            <a:r>
              <a:rPr lang="es-CL" dirty="0" smtClean="0"/>
              <a:t>Por su </a:t>
            </a:r>
            <a:r>
              <a:rPr lang="es-CL" b="1" dirty="0" smtClean="0"/>
              <a:t>tecnología de punta</a:t>
            </a:r>
            <a:r>
              <a:rPr lang="es-CL" dirty="0" smtClean="0"/>
              <a:t>, que le permite contar con un sistema único en el mundo de captura, procesamiento y almacenamiento de datos perfectamente sincronizado.</a:t>
            </a:r>
            <a:endParaRPr lang="es-CL" dirty="0"/>
          </a:p>
        </p:txBody>
      </p:sp>
      <p:sp>
        <p:nvSpPr>
          <p:cNvPr id="11" name="10 Marcador de texto"/>
          <p:cNvSpPr>
            <a:spLocks noGrp="1"/>
          </p:cNvSpPr>
          <p:nvPr>
            <p:ph type="body" sz="quarter" idx="12"/>
          </p:nvPr>
        </p:nvSpPr>
        <p:spPr/>
        <p:txBody>
          <a:bodyPr/>
          <a:lstStyle/>
          <a:p>
            <a:r>
              <a:rPr lang="es-CL" b="1" dirty="0" smtClean="0"/>
              <a:t>Componente de una antena de ALMA</a:t>
            </a:r>
            <a:r>
              <a:rPr lang="es-CL" dirty="0" smtClean="0"/>
              <a:t>. 2008.</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10"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Componente de una antena de ALMA</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2008.</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noProof="0" dirty="0" smtClean="0">
                <a:ln>
                  <a:noFill/>
                </a:ln>
                <a:solidFill>
                  <a:srgbClr val="006699"/>
                </a:solidFill>
                <a:effectLst/>
                <a:uLnTx/>
                <a:uFillTx/>
                <a:latin typeface="+mn-lt"/>
                <a:ea typeface="+mn-ea"/>
                <a:cs typeface="+mn-cs"/>
              </a:rPr>
              <a:t> NAOJ.</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3"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Detalle de una antena de ALMA</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2009.</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noProof="0" dirty="0" smtClean="0">
                <a:ln>
                  <a:noFill/>
                </a:ln>
                <a:solidFill>
                  <a:srgbClr val="006699"/>
                </a:solidFill>
                <a:effectLst/>
                <a:uLnTx/>
                <a:uFillTx/>
                <a:latin typeface="+mn-lt"/>
                <a:ea typeface="+mn-ea"/>
                <a:cs typeface="+mn-cs"/>
              </a:rPr>
              <a:t> NAOJ.</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1">
                                            <p:txEl>
                                              <p:pRg st="0" end="0"/>
                                            </p:txEl>
                                          </p:spTgt>
                                        </p:tgtEl>
                                      </p:cBhvr>
                                    </p:animEffect>
                                    <p:set>
                                      <p:cBhvr>
                                        <p:cTn id="10" dur="1" fill="hold">
                                          <p:stCondLst>
                                            <p:cond delay="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xEl>
                                              <p:pRg st="1" end="1"/>
                                            </p:txEl>
                                          </p:spTgt>
                                        </p:tgtEl>
                                      </p:cBhvr>
                                    </p:animEffect>
                                    <p:set>
                                      <p:cBhvr>
                                        <p:cTn id="13" dur="1" fill="hold">
                                          <p:stCondLst>
                                            <p:cond delay="999"/>
                                          </p:stCondLst>
                                        </p:cTn>
                                        <p:tgtEl>
                                          <p:spTgt spid="11">
                                            <p:txEl>
                                              <p:pRg st="1" end="1"/>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0" grpId="0"/>
      <p:bldP spid="10" grpId="1"/>
      <p:bldP spid="13"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6 Marcador de posición de imagen" descr="P_E_110816_sinnombre.png"/>
          <p:cNvPicPr>
            <a:picLocks noChangeAspect="1"/>
          </p:cNvPicPr>
          <p:nvPr/>
        </p:nvPicPr>
        <p:blipFill>
          <a:blip r:embed="rId3" cstate="print"/>
          <a:stretch>
            <a:fillRect/>
          </a:stretch>
        </p:blipFill>
        <p:spPr>
          <a:xfrm>
            <a:off x="1472400" y="2779200"/>
            <a:ext cx="13602290" cy="4353237"/>
          </a:xfrm>
          <a:prstGeom prst="rect">
            <a:avLst/>
          </a:prstGeom>
        </p:spPr>
      </p:pic>
      <p:pic>
        <p:nvPicPr>
          <p:cNvPr id="14" name="6 Marcador de posición de imagen" descr="P_E_110816_sinnombre.png"/>
          <p:cNvPicPr>
            <a:picLocks noChangeAspect="1"/>
          </p:cNvPicPr>
          <p:nvPr/>
        </p:nvPicPr>
        <p:blipFill>
          <a:blip r:embed="rId4" cstate="print"/>
          <a:stretch>
            <a:fillRect/>
          </a:stretch>
        </p:blipFill>
        <p:spPr>
          <a:xfrm>
            <a:off x="1472400" y="2779200"/>
            <a:ext cx="13602290" cy="4353238"/>
          </a:xfrm>
          <a:prstGeom prst="rect">
            <a:avLst/>
          </a:prstGeom>
        </p:spPr>
      </p:pic>
      <p:pic>
        <p:nvPicPr>
          <p:cNvPr id="12" name="6 Marcador de posición de imagen" descr="P_E_110816_sinnombre.png"/>
          <p:cNvPicPr>
            <a:picLocks noChangeAspect="1"/>
          </p:cNvPicPr>
          <p:nvPr/>
        </p:nvPicPr>
        <p:blipFill>
          <a:blip r:embed="rId5" cstate="print"/>
          <a:stretch>
            <a:fillRect/>
          </a:stretch>
        </p:blipFill>
        <p:spPr>
          <a:xfrm>
            <a:off x="1472400" y="2779200"/>
            <a:ext cx="13602293" cy="4353238"/>
          </a:xfrm>
          <a:prstGeom prst="rect">
            <a:avLst/>
          </a:prstGeom>
        </p:spPr>
      </p:pic>
      <p:pic>
        <p:nvPicPr>
          <p:cNvPr id="9" name="6 Marcador de posición de imagen" descr="P_E_110816_sinnombre.png"/>
          <p:cNvPicPr>
            <a:picLocks noChangeAspect="1"/>
          </p:cNvPicPr>
          <p:nvPr/>
        </p:nvPicPr>
        <p:blipFill>
          <a:blip r:embed="rId6" cstate="print"/>
          <a:stretch>
            <a:fillRect/>
          </a:stretch>
        </p:blipFill>
        <p:spPr>
          <a:xfrm>
            <a:off x="1472400" y="2779200"/>
            <a:ext cx="13602293" cy="4353239"/>
          </a:xfrm>
          <a:prstGeom prst="rect">
            <a:avLst/>
          </a:prstGeom>
        </p:spPr>
      </p:pic>
      <p:sp>
        <p:nvSpPr>
          <p:cNvPr id="6" name="5 Título"/>
          <p:cNvSpPr>
            <a:spLocks noGrp="1"/>
          </p:cNvSpPr>
          <p:nvPr>
            <p:ph type="title"/>
          </p:nvPr>
        </p:nvSpPr>
        <p:spPr/>
        <p:txBody>
          <a:bodyPr/>
          <a:lstStyle/>
          <a:p>
            <a:r>
              <a:rPr lang="es-CL" dirty="0" smtClean="0"/>
              <a:t>¿Por qué ALMA es tan poderoso?</a:t>
            </a:r>
            <a:endParaRPr lang="es-CL" dirty="0"/>
          </a:p>
        </p:txBody>
      </p:sp>
      <p:pic>
        <p:nvPicPr>
          <p:cNvPr id="7" name="6 Marcador de posición de imagen" descr="P_E_110816_sinnombre.png"/>
          <p:cNvPicPr>
            <a:picLocks noGrp="1" noChangeAspect="1"/>
          </p:cNvPicPr>
          <p:nvPr>
            <p:ph type="pic" sz="quarter" idx="10"/>
          </p:nvPr>
        </p:nvPicPr>
        <p:blipFill>
          <a:blip r:embed="rId7" cstate="print"/>
          <a:srcRect t="369" b="369"/>
          <a:stretch>
            <a:fillRect/>
          </a:stretch>
        </p:blipFill>
        <p:spPr/>
      </p:pic>
      <p:sp>
        <p:nvSpPr>
          <p:cNvPr id="8" name="7 Marcador de texto"/>
          <p:cNvSpPr>
            <a:spLocks noGrp="1"/>
          </p:cNvSpPr>
          <p:nvPr>
            <p:ph type="body" sz="quarter" idx="11"/>
          </p:nvPr>
        </p:nvSpPr>
        <p:spPr/>
        <p:txBody>
          <a:bodyPr/>
          <a:lstStyle/>
          <a:p>
            <a:pPr>
              <a:buBlip>
                <a:blip r:embed="rId8"/>
              </a:buBlip>
            </a:pPr>
            <a:r>
              <a:rPr lang="es-CL" dirty="0" smtClean="0"/>
              <a:t>Porque es una instalación astronómica que reúne el talento de científicos, ingenieros y profesionales de todo el mundo, permitiendo que cada detalle en ALMA esté supervisado por </a:t>
            </a:r>
            <a:r>
              <a:rPr lang="es-CL" b="1" dirty="0" smtClean="0"/>
              <a:t>equipos humanos interdisciplinarios del más alto nivel</a:t>
            </a:r>
            <a:r>
              <a:rPr lang="es-CL" dirty="0" smtClean="0"/>
              <a:t>.</a:t>
            </a:r>
            <a:endParaRPr lang="es-CL" dirty="0"/>
          </a:p>
        </p:txBody>
      </p:sp>
      <p:sp>
        <p:nvSpPr>
          <p:cNvPr id="11" name="10 Marcador de texto"/>
          <p:cNvSpPr>
            <a:spLocks noGrp="1"/>
          </p:cNvSpPr>
          <p:nvPr>
            <p:ph type="body" sz="quarter" idx="12"/>
          </p:nvPr>
        </p:nvSpPr>
        <p:spPr/>
        <p:txBody>
          <a:bodyPr/>
          <a:lstStyle/>
          <a:p>
            <a:r>
              <a:rPr lang="es-CL" b="1" dirty="0" smtClean="0"/>
              <a:t>Equipo de JAO ALMA</a:t>
            </a:r>
            <a:r>
              <a:rPr lang="es-CL" dirty="0" smtClean="0"/>
              <a:t>. 2011.</a:t>
            </a:r>
          </a:p>
          <a:p>
            <a:r>
              <a:rPr lang="es-CL" dirty="0" smtClean="0"/>
              <a:t>Crédito: ALMA (ESO/</a:t>
            </a:r>
            <a:r>
              <a:rPr lang="es-CL" dirty="0" err="1" smtClean="0"/>
              <a:t>NAOJ</a:t>
            </a:r>
            <a:r>
              <a:rPr lang="es-CL" dirty="0" smtClean="0"/>
              <a:t>/</a:t>
            </a:r>
            <a:r>
              <a:rPr lang="es-CL" dirty="0" err="1" smtClean="0"/>
              <a:t>NRAO</a:t>
            </a:r>
            <a:r>
              <a:rPr lang="es-CL" dirty="0" smtClean="0"/>
              <a:t>).</a:t>
            </a:r>
            <a:endParaRPr lang="es-CL" dirty="0"/>
          </a:p>
        </p:txBody>
      </p:sp>
      <p:sp>
        <p:nvSpPr>
          <p:cNvPr id="10"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err="1" smtClean="0">
                <a:ln>
                  <a:noFill/>
                </a:ln>
                <a:solidFill>
                  <a:srgbClr val="006699"/>
                </a:solidFill>
                <a:effectLst/>
                <a:uLnTx/>
                <a:uFillTx/>
                <a:latin typeface="+mn-lt"/>
                <a:ea typeface="+mn-ea"/>
                <a:cs typeface="+mn-cs"/>
              </a:rPr>
              <a:t>Review</a:t>
            </a:r>
            <a:r>
              <a:rPr kumimoji="0" lang="es-CL" sz="1000" b="1" i="1" u="none" strike="noStrike" kern="1200" cap="none" spc="0" normalizeH="0" baseline="0" noProof="0" dirty="0" smtClean="0">
                <a:ln>
                  <a:noFill/>
                </a:ln>
                <a:solidFill>
                  <a:srgbClr val="006699"/>
                </a:solidFill>
                <a:effectLst/>
                <a:uLnTx/>
                <a:uFillTx/>
                <a:latin typeface="+mn-lt"/>
                <a:ea typeface="+mn-ea"/>
                <a:cs typeface="+mn-cs"/>
              </a:rPr>
              <a:t> Panel</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2009.</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3"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Equipo </a:t>
            </a:r>
            <a:r>
              <a:rPr kumimoji="0" lang="es-CL" sz="1000" b="1" i="1" u="none" strike="noStrike" kern="1200" cap="none" spc="0" normalizeH="0" baseline="0" noProof="0" dirty="0" err="1" smtClean="0">
                <a:ln>
                  <a:noFill/>
                </a:ln>
                <a:solidFill>
                  <a:srgbClr val="006699"/>
                </a:solidFill>
                <a:effectLst/>
                <a:uLnTx/>
                <a:uFillTx/>
                <a:latin typeface="+mn-lt"/>
                <a:ea typeface="+mn-ea"/>
                <a:cs typeface="+mn-cs"/>
              </a:rPr>
              <a:t>AIV</a:t>
            </a:r>
            <a:r>
              <a:rPr kumimoji="0" lang="es-CL" sz="1000" b="1" i="1" u="none" strike="noStrike" kern="1200" cap="none" spc="0" normalizeH="0" baseline="0" noProof="0" dirty="0" smtClean="0">
                <a:ln>
                  <a:noFill/>
                </a:ln>
                <a:solidFill>
                  <a:srgbClr val="006699"/>
                </a:solidFill>
                <a:effectLst/>
                <a:uLnTx/>
                <a:uFillTx/>
                <a:latin typeface="+mn-lt"/>
                <a:ea typeface="+mn-ea"/>
                <a:cs typeface="+mn-cs"/>
              </a:rPr>
              <a:t>. </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2009.</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6"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Equipo ALMA.</a:t>
            </a:r>
            <a:endParaRPr kumimoji="0" lang="es-CL" sz="1000" b="0" i="1" u="none" strike="noStrike" kern="1200" cap="none" spc="0" normalizeH="0" baseline="0" noProof="0" dirty="0" smtClean="0">
              <a:ln>
                <a:noFill/>
              </a:ln>
              <a:solidFill>
                <a:srgbClr val="006699"/>
              </a:solidFill>
              <a:effectLst/>
              <a:uLnTx/>
              <a:uFillTx/>
              <a:latin typeface="+mn-lt"/>
              <a:ea typeface="+mn-ea"/>
              <a:cs typeface="+mn-cs"/>
            </a:endParaRP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
        <p:nvSpPr>
          <p:cNvPr id="17" name="10 Marcador de texto"/>
          <p:cNvSpPr txBox="1">
            <a:spLocks/>
          </p:cNvSpPr>
          <p:nvPr/>
        </p:nvSpPr>
        <p:spPr>
          <a:xfrm>
            <a:off x="1342800" y="7228800"/>
            <a:ext cx="13844565"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Equipo de seguridad</a:t>
            </a:r>
            <a:r>
              <a:rPr kumimoji="0" lang="es-CL" sz="1000" i="1" u="none" strike="noStrike" kern="1200" cap="none" spc="0" normalizeH="0" baseline="0" noProof="0" dirty="0" smtClean="0">
                <a:ln>
                  <a:noFill/>
                </a:ln>
                <a:solidFill>
                  <a:srgbClr val="006699"/>
                </a:solidFill>
                <a:effectLst/>
                <a:uLnTx/>
                <a:uFillTx/>
                <a:latin typeface="+mn-lt"/>
                <a:ea typeface="+mn-ea"/>
                <a:cs typeface="+mn-cs"/>
              </a:rPr>
              <a:t>. 2006</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ALMA (ESO/</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NAOJ</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r>
              <a:rPr kumimoji="0" lang="es-CL" sz="1000" b="0" i="1" u="none" strike="noStrike" kern="1200" cap="none" spc="0" normalizeH="0" baseline="0" noProof="0" dirty="0" err="1" smtClean="0">
                <a:ln>
                  <a:noFill/>
                </a:ln>
                <a:solidFill>
                  <a:srgbClr val="006699"/>
                </a:solidFill>
                <a:effectLst/>
                <a:uLnTx/>
                <a:uFillTx/>
                <a:latin typeface="+mn-lt"/>
                <a:ea typeface="+mn-ea"/>
                <a:cs typeface="+mn-cs"/>
              </a:rPr>
              <a:t>NRAO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1">
                                            <p:txEl>
                                              <p:pRg st="0" end="0"/>
                                            </p:txEl>
                                          </p:spTgt>
                                        </p:tgtEl>
                                      </p:cBhvr>
                                    </p:animEffect>
                                    <p:set>
                                      <p:cBhvr>
                                        <p:cTn id="10" dur="1" fill="hold">
                                          <p:stCondLst>
                                            <p:cond delay="999"/>
                                          </p:stCondLst>
                                        </p:cTn>
                                        <p:tgtEl>
                                          <p:spTgt spid="1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xEl>
                                              <p:pRg st="1" end="1"/>
                                            </p:txEl>
                                          </p:spTgt>
                                        </p:tgtEl>
                                      </p:cBhvr>
                                    </p:animEffect>
                                    <p:set>
                                      <p:cBhvr>
                                        <p:cTn id="13" dur="1" fill="hold">
                                          <p:stCondLst>
                                            <p:cond delay="999"/>
                                          </p:stCondLst>
                                        </p:cTn>
                                        <p:tgtEl>
                                          <p:spTgt spid="11">
                                            <p:txEl>
                                              <p:pRg st="1" end="1"/>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9"/>
                                        </p:tgtEl>
                                      </p:cBhvr>
                                    </p:animEffect>
                                    <p:set>
                                      <p:cBhvr>
                                        <p:cTn id="24" dur="1" fill="hold">
                                          <p:stCondLst>
                                            <p:cond delay="9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12"/>
                                        </p:tgtEl>
                                      </p:cBhvr>
                                    </p:animEffect>
                                    <p:set>
                                      <p:cBhvr>
                                        <p:cTn id="38" dur="1" fill="hold">
                                          <p:stCondLst>
                                            <p:cond delay="999"/>
                                          </p:stCondLst>
                                        </p:cTn>
                                        <p:tgtEl>
                                          <p:spTgt spid="1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0" grpId="0"/>
      <p:bldP spid="10" grpId="1"/>
      <p:bldP spid="13" grpId="0"/>
      <p:bldP spid="13" grpId="1"/>
      <p:bldP spid="16" grpId="0"/>
      <p:bldP spid="16" grpId="1"/>
      <p:bldP spid="17"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10 Marcador de posición de imagen" descr="Nebra Scheibe.png"/>
          <p:cNvPicPr>
            <a:picLocks noChangeAspect="1"/>
          </p:cNvPicPr>
          <p:nvPr/>
        </p:nvPicPr>
        <p:blipFill>
          <a:blip r:embed="rId3" cstate="print"/>
          <a:stretch>
            <a:fillRect/>
          </a:stretch>
        </p:blipFill>
        <p:spPr>
          <a:xfrm>
            <a:off x="7106400" y="1501200"/>
            <a:ext cx="8031691" cy="5633603"/>
          </a:xfrm>
          <a:prstGeom prst="rect">
            <a:avLst/>
          </a:prstGeom>
        </p:spPr>
      </p:pic>
      <p:pic>
        <p:nvPicPr>
          <p:cNvPr id="12" name="10 Marcador de posición de imagen" descr="Nebra Scheibe.png"/>
          <p:cNvPicPr>
            <a:picLocks noChangeAspect="1"/>
          </p:cNvPicPr>
          <p:nvPr/>
        </p:nvPicPr>
        <p:blipFill>
          <a:blip r:embed="rId4" cstate="print"/>
          <a:stretch>
            <a:fillRect/>
          </a:stretch>
        </p:blipFill>
        <p:spPr>
          <a:xfrm>
            <a:off x="7106487" y="1499919"/>
            <a:ext cx="8031691" cy="5633604"/>
          </a:xfrm>
          <a:prstGeom prst="rect">
            <a:avLst/>
          </a:prstGeom>
        </p:spPr>
      </p:pic>
      <p:sp>
        <p:nvSpPr>
          <p:cNvPr id="6" name="5 Título"/>
          <p:cNvSpPr>
            <a:spLocks noGrp="1"/>
          </p:cNvSpPr>
          <p:nvPr>
            <p:ph type="title"/>
          </p:nvPr>
        </p:nvSpPr>
        <p:spPr/>
        <p:txBody>
          <a:bodyPr/>
          <a:lstStyle/>
          <a:p>
            <a:r>
              <a:rPr lang="es-CL" dirty="0" smtClean="0"/>
              <a:t>Astronomía: Primeras observaciones</a:t>
            </a:r>
            <a:endParaRPr lang="es-CL" dirty="0"/>
          </a:p>
        </p:txBody>
      </p:sp>
      <p:pic>
        <p:nvPicPr>
          <p:cNvPr id="11" name="10 Marcador de posición de imagen" descr="Nebra Scheibe.png"/>
          <p:cNvPicPr>
            <a:picLocks noGrp="1" noChangeAspect="1"/>
          </p:cNvPicPr>
          <p:nvPr>
            <p:ph type="pic" sz="quarter" idx="10"/>
          </p:nvPr>
        </p:nvPicPr>
        <p:blipFill>
          <a:blip r:embed="rId5" cstate="print"/>
          <a:srcRect t="216" b="216"/>
          <a:stretch>
            <a:fillRect/>
          </a:stretch>
        </p:blipFill>
        <p:spPr>
          <a:xfrm>
            <a:off x="7106400" y="1499919"/>
            <a:ext cx="8066471" cy="5633604"/>
          </a:xfrm>
        </p:spPr>
      </p:pic>
      <p:sp>
        <p:nvSpPr>
          <p:cNvPr id="8" name="7 Marcador de texto"/>
          <p:cNvSpPr>
            <a:spLocks noGrp="1"/>
          </p:cNvSpPr>
          <p:nvPr>
            <p:ph type="body" sz="quarter" idx="11"/>
          </p:nvPr>
        </p:nvSpPr>
        <p:spPr>
          <a:xfrm>
            <a:off x="1471548" y="1499918"/>
            <a:ext cx="5249608" cy="5665164"/>
          </a:xfrm>
        </p:spPr>
        <p:txBody>
          <a:bodyPr/>
          <a:lstStyle/>
          <a:p>
            <a:r>
              <a:rPr lang="es-CL" b="1" dirty="0" smtClean="0"/>
              <a:t>Todas las civilizaciones han observado el Universo </a:t>
            </a:r>
            <a:r>
              <a:rPr lang="es-CL" dirty="0" smtClean="0"/>
              <a:t>intentado develar su origen, conocer la naturaleza de los objetos que nos rodean y nuestra ubicación en él.</a:t>
            </a:r>
          </a:p>
          <a:p>
            <a:r>
              <a:rPr lang="es-CL" dirty="0" smtClean="0"/>
              <a:t>En un comienzo se estudió el comportamiento de los cuerpos celestes observables a </a:t>
            </a:r>
            <a:r>
              <a:rPr lang="es-CL" b="1" dirty="0" smtClean="0"/>
              <a:t>simple vista</a:t>
            </a:r>
            <a:r>
              <a:rPr lang="es-CL" dirty="0" smtClean="0"/>
              <a:t>.</a:t>
            </a:r>
          </a:p>
          <a:p>
            <a:pPr lvl="0"/>
            <a:r>
              <a:rPr lang="es-CL" dirty="0" smtClean="0"/>
              <a:t>No fue sino hasta el </a:t>
            </a:r>
            <a:r>
              <a:rPr lang="es-CL" b="1" dirty="0" smtClean="0"/>
              <a:t>siglo XVII</a:t>
            </a:r>
            <a:r>
              <a:rPr lang="es-CL" dirty="0" smtClean="0"/>
              <a:t>, cuando el científico italiano </a:t>
            </a:r>
            <a:r>
              <a:rPr lang="es-CL" b="1" dirty="0" smtClean="0"/>
              <a:t>Galileo Galilei apuntó por primera vez un telescopio óptico hacia el cielo</a:t>
            </a:r>
            <a:r>
              <a:rPr lang="es-CL" dirty="0" smtClean="0"/>
              <a:t>, que la humanidad comenzó a conocer el Universo “</a:t>
            </a:r>
            <a:r>
              <a:rPr lang="es-CL" i="1" dirty="0" smtClean="0"/>
              <a:t>invisible</a:t>
            </a:r>
            <a:r>
              <a:rPr lang="es-CL" dirty="0" smtClean="0"/>
              <a:t>”.</a:t>
            </a:r>
          </a:p>
        </p:txBody>
      </p:sp>
      <p:sp>
        <p:nvSpPr>
          <p:cNvPr id="9" name="8 Marcador de texto"/>
          <p:cNvSpPr>
            <a:spLocks noGrp="1"/>
          </p:cNvSpPr>
          <p:nvPr>
            <p:ph type="body" sz="quarter" idx="12"/>
          </p:nvPr>
        </p:nvSpPr>
        <p:spPr>
          <a:xfrm>
            <a:off x="6976800" y="7228800"/>
            <a:ext cx="8066823" cy="513734"/>
          </a:xfrm>
        </p:spPr>
        <p:txBody>
          <a:bodyPr/>
          <a:lstStyle/>
          <a:p>
            <a:pPr>
              <a:spcAft>
                <a:spcPts val="0"/>
              </a:spcAft>
            </a:pPr>
            <a:r>
              <a:rPr lang="es-CL" b="1" dirty="0" smtClean="0"/>
              <a:t>Disco Celeste de Nebra</a:t>
            </a:r>
            <a:r>
              <a:rPr lang="es-CL" dirty="0" smtClean="0"/>
              <a:t>. Primera representación conocida de la bóveda celeste. Fechada en la Edad de Hierro.</a:t>
            </a:r>
          </a:p>
          <a:p>
            <a:pPr>
              <a:spcAft>
                <a:spcPts val="0"/>
              </a:spcAft>
            </a:pPr>
            <a:r>
              <a:rPr lang="es-CL" dirty="0" smtClean="0"/>
              <a:t>Crédito: Dbachmann. Licencia: </a:t>
            </a:r>
            <a:r>
              <a:rPr lang="es-CL" dirty="0" err="1" smtClean="0"/>
              <a:t>GNU</a:t>
            </a:r>
            <a:r>
              <a:rPr lang="es-CL" dirty="0" smtClean="0"/>
              <a:t>.</a:t>
            </a:r>
          </a:p>
        </p:txBody>
      </p:sp>
      <p:sp>
        <p:nvSpPr>
          <p:cNvPr id="13" name="8 Marcador de texto"/>
          <p:cNvSpPr txBox="1">
            <a:spLocks/>
          </p:cNvSpPr>
          <p:nvPr/>
        </p:nvSpPr>
        <p:spPr>
          <a:xfrm>
            <a:off x="7049467" y="7237090"/>
            <a:ext cx="8066823" cy="513734"/>
          </a:xfrm>
          <a:prstGeom prst="rect">
            <a:avLst/>
          </a:prstGeom>
        </p:spPr>
        <p:txBody>
          <a:bodyPr/>
          <a:lstStyle/>
          <a:p>
            <a:pPr>
              <a:defRPr/>
            </a:pPr>
            <a:r>
              <a:rPr lang="es-CL" sz="1000" b="1" i="1" dirty="0" smtClean="0">
                <a:solidFill>
                  <a:srgbClr val="006699"/>
                </a:solidFill>
              </a:rPr>
              <a:t>Telescopio óptico de Galileo Galilei. S XVII.</a:t>
            </a:r>
          </a:p>
          <a:p>
            <a:pPr>
              <a:defRPr/>
            </a:pPr>
            <a:r>
              <a:rPr lang="es-CL" sz="1000" i="1" dirty="0" smtClean="0">
                <a:solidFill>
                  <a:srgbClr val="006699"/>
                </a:solidFill>
              </a:rPr>
              <a:t>Crédito: </a:t>
            </a:r>
            <a:r>
              <a:rPr lang="it-IT" sz="1000" i="1" dirty="0" smtClean="0">
                <a:solidFill>
                  <a:srgbClr val="006699"/>
                </a:solidFill>
              </a:rPr>
              <a:t>Museo Galileo, Firenze - Photo Franca Principe.</a:t>
            </a:r>
            <a:endParaRPr lang="es-CL" sz="1000" i="1" dirty="0" smtClean="0">
              <a:solidFill>
                <a:srgbClr val="006699"/>
              </a:solidFill>
            </a:endParaRPr>
          </a:p>
        </p:txBody>
      </p:sp>
      <p:sp>
        <p:nvSpPr>
          <p:cNvPr id="16" name="7 Marcador de texto"/>
          <p:cNvSpPr txBox="1">
            <a:spLocks/>
          </p:cNvSpPr>
          <p:nvPr/>
        </p:nvSpPr>
        <p:spPr>
          <a:xfrm>
            <a:off x="1471548" y="4444757"/>
            <a:ext cx="5249608" cy="1920547"/>
          </a:xfrm>
          <a:prstGeom prst="rect">
            <a:avLst/>
          </a:prstGeom>
        </p:spPr>
        <p:txBody>
          <a:bodyPr lIns="162589" tIns="81295" rIns="162589" bIns="81295"/>
          <a:lstStyle/>
          <a:p>
            <a:pPr>
              <a:spcAft>
                <a:spcPts val="1067"/>
              </a:spcAft>
              <a:defRPr/>
            </a:pPr>
            <a:endParaRPr lang="es-CL" sz="2100" dirty="0" smtClean="0">
              <a:solidFill>
                <a:srgbClr val="0066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9">
                                            <p:txEl>
                                              <p:pRg st="0" end="0"/>
                                            </p:txEl>
                                          </p:spTgt>
                                        </p:tgtEl>
                                      </p:cBhvr>
                                    </p:animEffect>
                                    <p:set>
                                      <p:cBhvr>
                                        <p:cTn id="20" dur="1" fill="hold">
                                          <p:stCondLst>
                                            <p:cond delay="999"/>
                                          </p:stCondLst>
                                        </p:cTn>
                                        <p:tgtEl>
                                          <p:spTgt spid="9">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9">
                                            <p:txEl>
                                              <p:pRg st="1" end="1"/>
                                            </p:txEl>
                                          </p:spTgt>
                                        </p:tgtEl>
                                      </p:cBhvr>
                                    </p:animEffect>
                                    <p:set>
                                      <p:cBhvr>
                                        <p:cTn id="23" dur="1" fill="hold">
                                          <p:stCondLst>
                                            <p:cond delay="999"/>
                                          </p:stCondLst>
                                        </p:cTn>
                                        <p:tgtEl>
                                          <p:spTgt spid="9">
                                            <p:txEl>
                                              <p:pRg st="1" end="1"/>
                                            </p:txEl>
                                          </p:spTgt>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12"/>
                                        </p:tgtEl>
                                      </p:cBhvr>
                                    </p:animEffect>
                                    <p:set>
                                      <p:cBhvr>
                                        <p:cTn id="37" dur="1" fill="hold">
                                          <p:stCondLst>
                                            <p:cond delay="999"/>
                                          </p:stCondLst>
                                        </p:cTn>
                                        <p:tgtEl>
                                          <p:spTgt spid="1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13 Marcador de posición de imagen" descr="2000px-Spectre.svg.png"/>
          <p:cNvPicPr>
            <a:picLocks noChangeAspect="1"/>
          </p:cNvPicPr>
          <p:nvPr/>
        </p:nvPicPr>
        <p:blipFill>
          <a:blip r:embed="rId3" cstate="print"/>
          <a:stretch>
            <a:fillRect/>
          </a:stretch>
        </p:blipFill>
        <p:spPr>
          <a:xfrm>
            <a:off x="7124400" y="1501200"/>
            <a:ext cx="8031690" cy="5633603"/>
          </a:xfrm>
          <a:prstGeom prst="rect">
            <a:avLst/>
          </a:prstGeom>
        </p:spPr>
      </p:pic>
      <p:sp>
        <p:nvSpPr>
          <p:cNvPr id="10" name="9 Título"/>
          <p:cNvSpPr>
            <a:spLocks noGrp="1"/>
          </p:cNvSpPr>
          <p:nvPr>
            <p:ph type="title"/>
          </p:nvPr>
        </p:nvSpPr>
        <p:spPr/>
        <p:txBody>
          <a:bodyPr/>
          <a:lstStyle/>
          <a:p>
            <a:r>
              <a:rPr lang="es-CL" dirty="0" smtClean="0"/>
              <a:t>La luz en el Universo</a:t>
            </a:r>
            <a:endParaRPr lang="es-CL" dirty="0"/>
          </a:p>
        </p:txBody>
      </p:sp>
      <p:pic>
        <p:nvPicPr>
          <p:cNvPr id="14" name="13 Marcador de posición de imagen" descr="2000px-Spectre.svg.png"/>
          <p:cNvPicPr>
            <a:picLocks noGrp="1" noChangeAspect="1"/>
          </p:cNvPicPr>
          <p:nvPr>
            <p:ph type="pic" sz="quarter" idx="10"/>
          </p:nvPr>
        </p:nvPicPr>
        <p:blipFill>
          <a:blip r:embed="rId4" cstate="print"/>
          <a:stretch>
            <a:fillRect/>
          </a:stretch>
        </p:blipFill>
        <p:spPr>
          <a:xfrm>
            <a:off x="7124400" y="1499919"/>
            <a:ext cx="8031690" cy="5633603"/>
          </a:xfrm>
        </p:spPr>
      </p:pic>
      <p:sp>
        <p:nvSpPr>
          <p:cNvPr id="12" name="11 Marcador de texto"/>
          <p:cNvSpPr>
            <a:spLocks noGrp="1"/>
          </p:cNvSpPr>
          <p:nvPr>
            <p:ph type="body" sz="quarter" idx="11"/>
          </p:nvPr>
        </p:nvSpPr>
        <p:spPr>
          <a:xfrm>
            <a:off x="1471548" y="1404442"/>
            <a:ext cx="5249608" cy="5688632"/>
          </a:xfrm>
        </p:spPr>
        <p:txBody>
          <a:bodyPr/>
          <a:lstStyle/>
          <a:p>
            <a:r>
              <a:rPr lang="es-CL" dirty="0" smtClean="0"/>
              <a:t>Hoy sabemos que </a:t>
            </a:r>
            <a:r>
              <a:rPr lang="es-CL" b="1" dirty="0" smtClean="0"/>
              <a:t>la materia en el Universo emite luz en muchas longitudes de onda</a:t>
            </a:r>
            <a:r>
              <a:rPr lang="es-CL" dirty="0" smtClean="0"/>
              <a:t>:</a:t>
            </a:r>
          </a:p>
          <a:p>
            <a:pPr marL="406474" marR="0" indent="-406474" algn="l" defTabSz="1625895" rtl="0" eaLnBrk="1" fontAlgn="auto" latinLnBrk="0" hangingPunct="1">
              <a:lnSpc>
                <a:spcPct val="100000"/>
              </a:lnSpc>
              <a:spcBef>
                <a:spcPts val="0"/>
              </a:spcBef>
              <a:spcAft>
                <a:spcPts val="1800"/>
              </a:spcAft>
              <a:buClrTx/>
              <a:buSzTx/>
              <a:buFont typeface="Arial" pitchFamily="34" charset="0"/>
              <a:buBlip>
                <a:blip r:embed="rId5"/>
              </a:buBlip>
              <a:tabLst/>
              <a:defRPr/>
            </a:pPr>
            <a:r>
              <a:rPr lang="es-CL" dirty="0" smtClean="0"/>
              <a:t>La </a:t>
            </a:r>
            <a:r>
              <a:rPr lang="es-CL" b="1" dirty="0" smtClean="0"/>
              <a:t>luz visible</a:t>
            </a:r>
            <a:r>
              <a:rPr lang="es-CL" b="0" baseline="0" dirty="0" smtClean="0"/>
              <a:t> </a:t>
            </a:r>
            <a:r>
              <a:rPr lang="es-CL" sz="1900" b="0" kern="1200" baseline="0" dirty="0" smtClean="0">
                <a:solidFill>
                  <a:srgbClr val="006699"/>
                </a:solidFill>
                <a:latin typeface="+mj-lt"/>
                <a:ea typeface="+mn-ea"/>
                <a:cs typeface="+mn-cs"/>
              </a:rPr>
              <a:t>que han observado los </a:t>
            </a:r>
            <a:r>
              <a:rPr lang="es-CL" sz="1900" b="1" kern="1200" baseline="0" dirty="0" smtClean="0">
                <a:solidFill>
                  <a:srgbClr val="006699"/>
                </a:solidFill>
                <a:latin typeface="+mj-lt"/>
                <a:ea typeface="+mn-ea"/>
                <a:cs typeface="+mn-cs"/>
              </a:rPr>
              <a:t>telescopios ópticos </a:t>
            </a:r>
            <a:r>
              <a:rPr lang="es-CL" sz="1900" b="0" kern="1200" baseline="0" dirty="0" smtClean="0">
                <a:solidFill>
                  <a:srgbClr val="006699"/>
                </a:solidFill>
                <a:latin typeface="+mj-lt"/>
                <a:ea typeface="+mn-ea"/>
                <a:cs typeface="+mn-cs"/>
              </a:rPr>
              <a:t>por más de 400 años</a:t>
            </a:r>
            <a:r>
              <a:rPr lang="es-CL" sz="1900" b="0" kern="1200" dirty="0" smtClean="0">
                <a:solidFill>
                  <a:srgbClr val="006699"/>
                </a:solidFill>
                <a:latin typeface="+mj-lt"/>
                <a:ea typeface="+mn-ea"/>
                <a:cs typeface="+mn-cs"/>
              </a:rPr>
              <a:t> y que es </a:t>
            </a:r>
            <a:r>
              <a:rPr lang="es-CL" dirty="0" smtClean="0"/>
              <a:t>reflectada por la materia caliente en el Universo</a:t>
            </a:r>
            <a:r>
              <a:rPr lang="es-CL" baseline="0" dirty="0" smtClean="0"/>
              <a:t>.</a:t>
            </a:r>
          </a:p>
          <a:p>
            <a:pPr marL="406474" marR="0" indent="-406474" algn="l" defTabSz="1625895" rtl="0" eaLnBrk="1" fontAlgn="auto" latinLnBrk="0" hangingPunct="1">
              <a:lnSpc>
                <a:spcPct val="100000"/>
              </a:lnSpc>
              <a:spcBef>
                <a:spcPts val="0"/>
              </a:spcBef>
              <a:spcAft>
                <a:spcPts val="1800"/>
              </a:spcAft>
              <a:buClrTx/>
              <a:buSzTx/>
              <a:buFont typeface="Arial" pitchFamily="34" charset="0"/>
              <a:buBlip>
                <a:blip r:embed="rId5"/>
              </a:buBlip>
              <a:tabLst/>
              <a:defRPr/>
            </a:pPr>
            <a:r>
              <a:rPr lang="es-CL" dirty="0" smtClean="0"/>
              <a:t>La </a:t>
            </a:r>
            <a:r>
              <a:rPr lang="es-CL" b="1" dirty="0" smtClean="0"/>
              <a:t>luz en colores ultravioleta </a:t>
            </a:r>
            <a:r>
              <a:rPr lang="es-CL" dirty="0" smtClean="0"/>
              <a:t>que emite la materia muy caliente.</a:t>
            </a:r>
          </a:p>
          <a:p>
            <a:pPr marL="406474" lvl="0" indent="-406474">
              <a:buBlip>
                <a:blip r:embed="rId5"/>
              </a:buBlip>
              <a:defRPr/>
            </a:pPr>
            <a:r>
              <a:rPr lang="es-CL" dirty="0" smtClean="0"/>
              <a:t>La </a:t>
            </a:r>
            <a:r>
              <a:rPr lang="es-CL" b="1" dirty="0" smtClean="0"/>
              <a:t>luz en colores infrarrojos lejanos</a:t>
            </a:r>
            <a:r>
              <a:rPr lang="es-CL" dirty="0" smtClean="0"/>
              <a:t>, emitida por la materia oscura o fría, conocida también por ser la </a:t>
            </a:r>
            <a:r>
              <a:rPr lang="es-CL" b="1" dirty="0" smtClean="0"/>
              <a:t>materia prima para la formación de planetas y estrellas</a:t>
            </a:r>
            <a:r>
              <a:rPr lang="es-CL" dirty="0" smtClean="0"/>
              <a:t>.</a:t>
            </a:r>
          </a:p>
        </p:txBody>
      </p:sp>
      <p:sp>
        <p:nvSpPr>
          <p:cNvPr id="13" name="12 Marcador de texto"/>
          <p:cNvSpPr>
            <a:spLocks noGrp="1"/>
          </p:cNvSpPr>
          <p:nvPr>
            <p:ph type="body" sz="quarter" idx="12"/>
          </p:nvPr>
        </p:nvSpPr>
        <p:spPr/>
        <p:txBody>
          <a:bodyPr/>
          <a:lstStyle/>
          <a:p>
            <a:r>
              <a:rPr lang="es-CL" b="1" dirty="0" smtClean="0"/>
              <a:t>Porción de luz visible </a:t>
            </a:r>
            <a:r>
              <a:rPr lang="es-CL" dirty="0" smtClean="0"/>
              <a:t>en el espectro electromagnético. Febrero de 2006.</a:t>
            </a:r>
          </a:p>
          <a:p>
            <a:r>
              <a:rPr lang="es-CL" dirty="0" smtClean="0"/>
              <a:t>Crédito: Tatoute. Licencia: GNU. </a:t>
            </a:r>
            <a:endParaRPr lang="es-CL" dirty="0"/>
          </a:p>
        </p:txBody>
      </p:sp>
      <p:sp>
        <p:nvSpPr>
          <p:cNvPr id="9" name="12 Marcador de texto"/>
          <p:cNvSpPr txBox="1">
            <a:spLocks/>
          </p:cNvSpPr>
          <p:nvPr/>
        </p:nvSpPr>
        <p:spPr>
          <a:xfrm>
            <a:off x="6976800" y="7228800"/>
            <a:ext cx="8208912" cy="513734"/>
          </a:xfrm>
          <a:prstGeom prst="rect">
            <a:avLst/>
          </a:prstGeom>
        </p:spPr>
        <p:txBody>
          <a:bodyPr lIns="162589" tIns="81295" rIns="162589" bIns="81295"/>
          <a:lstStyle/>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1" i="1" u="none" strike="noStrike" kern="1200" cap="none" spc="0" normalizeH="0" baseline="0" noProof="0" dirty="0" smtClean="0">
                <a:ln>
                  <a:noFill/>
                </a:ln>
                <a:solidFill>
                  <a:srgbClr val="006699"/>
                </a:solidFill>
                <a:effectLst/>
                <a:uLnTx/>
                <a:uFillTx/>
                <a:latin typeface="+mn-lt"/>
                <a:ea typeface="+mn-ea"/>
                <a:cs typeface="+mn-cs"/>
              </a:rPr>
              <a:t>Espectro Electromagnético</a:t>
            </a:r>
            <a:r>
              <a:rPr kumimoji="0" lang="es-CL" sz="1000" b="0" i="1" u="none" strike="noStrike" kern="1200" cap="none" spc="0" normalizeH="0" baseline="0" noProof="0" dirty="0" smtClean="0">
                <a:ln>
                  <a:noFill/>
                </a:ln>
                <a:solidFill>
                  <a:srgbClr val="006699"/>
                </a:solidFill>
                <a:effectLst/>
                <a:uLnTx/>
                <a:uFillTx/>
                <a:latin typeface="+mn-lt"/>
                <a:ea typeface="+mn-ea"/>
                <a:cs typeface="+mn-cs"/>
              </a:rPr>
              <a:t>. Febrero de 2006.</a:t>
            </a:r>
          </a:p>
          <a:p>
            <a:pPr marL="0" marR="0" lvl="0" indent="0" algn="l" defTabSz="1625895" rtl="0" eaLnBrk="1" fontAlgn="auto" latinLnBrk="0" hangingPunct="1">
              <a:lnSpc>
                <a:spcPct val="100000"/>
              </a:lnSpc>
              <a:spcBef>
                <a:spcPts val="0"/>
              </a:spcBef>
              <a:spcAft>
                <a:spcPts val="300"/>
              </a:spcAft>
              <a:buClrTx/>
              <a:buSzTx/>
              <a:buFont typeface="Arial" pitchFamily="34" charset="0"/>
              <a:buNone/>
              <a:tabLst/>
              <a:defRPr/>
            </a:pPr>
            <a:r>
              <a:rPr kumimoji="0" lang="es-CL" sz="1000" b="0" i="1" u="none" strike="noStrike" kern="1200" cap="none" spc="0" normalizeH="0" baseline="0" noProof="0" dirty="0" smtClean="0">
                <a:ln>
                  <a:noFill/>
                </a:ln>
                <a:solidFill>
                  <a:srgbClr val="006699"/>
                </a:solidFill>
                <a:effectLst/>
                <a:uLnTx/>
                <a:uFillTx/>
                <a:latin typeface="+mn-lt"/>
                <a:ea typeface="+mn-ea"/>
                <a:cs typeface="+mn-cs"/>
              </a:rPr>
              <a:t>Crédito: Tatoute. Licencia: GNU. </a:t>
            </a:r>
            <a:endParaRPr kumimoji="0" lang="es-CL" sz="1000" b="0" i="1" u="none" strike="noStrike" kern="1200" cap="none" spc="0" normalizeH="0" baseline="0" noProof="0" dirty="0">
              <a:ln>
                <a:noFill/>
              </a:ln>
              <a:solidFill>
                <a:srgbClr val="0066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4"/>
                                        </p:tgtEl>
                                      </p:cBhvr>
                                    </p:animEffect>
                                    <p:set>
                                      <p:cBhvr>
                                        <p:cTn id="17" dur="1" fill="hold">
                                          <p:stCondLst>
                                            <p:cond delay="999"/>
                                          </p:stCondLst>
                                        </p:cTn>
                                        <p:tgtEl>
                                          <p:spTgt spid="14"/>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uiExpand="1" build="p"/>
      <p:bldP spid="9"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Astronomía: Observación actual</a:t>
            </a:r>
            <a:endParaRPr lang="es-CL" dirty="0"/>
          </a:p>
        </p:txBody>
      </p:sp>
      <p:pic>
        <p:nvPicPr>
          <p:cNvPr id="6" name="5 Marcador de posición de imagen" descr="FondoCosmico.png"/>
          <p:cNvPicPr>
            <a:picLocks noGrp="1" noChangeAspect="1"/>
          </p:cNvPicPr>
          <p:nvPr>
            <p:ph type="pic" sz="quarter" idx="10"/>
          </p:nvPr>
        </p:nvPicPr>
        <p:blipFill>
          <a:blip r:embed="rId3" cstate="print"/>
          <a:srcRect t="216" b="216"/>
          <a:stretch>
            <a:fillRect/>
          </a:stretch>
        </p:blipFill>
        <p:spPr/>
      </p:pic>
      <p:sp>
        <p:nvSpPr>
          <p:cNvPr id="4" name="3 Marcador de texto"/>
          <p:cNvSpPr>
            <a:spLocks noGrp="1"/>
          </p:cNvSpPr>
          <p:nvPr>
            <p:ph type="body" sz="quarter" idx="11"/>
          </p:nvPr>
        </p:nvSpPr>
        <p:spPr>
          <a:xfrm>
            <a:off x="9922137" y="1404442"/>
            <a:ext cx="5249608" cy="5760640"/>
          </a:xfrm>
        </p:spPr>
        <p:txBody>
          <a:bodyPr/>
          <a:lstStyle/>
          <a:p>
            <a:r>
              <a:rPr lang="es-CL" dirty="0" smtClean="0"/>
              <a:t>Gracias a la medición de otras longitudes de onda emitidas por el Universo, además de la luz visible, hoy sabemos que </a:t>
            </a:r>
            <a:r>
              <a:rPr lang="es-CL" b="1" dirty="0" smtClean="0"/>
              <a:t>en el Universo existe también materia tibia, fría y oscura</a:t>
            </a:r>
            <a:r>
              <a:rPr lang="es-CL" dirty="0" smtClean="0"/>
              <a:t>.</a:t>
            </a:r>
          </a:p>
          <a:p>
            <a:r>
              <a:rPr lang="es-CL" dirty="0" smtClean="0"/>
              <a:t>Sin embargo, y a pesar de siglos de observación, aún hoy los científicos saben muy poco sobre la composición y el origen del Universo.</a:t>
            </a:r>
          </a:p>
          <a:p>
            <a:pPr lvl="0"/>
            <a:r>
              <a:rPr lang="es-CL" dirty="0" smtClean="0"/>
              <a:t>El </a:t>
            </a:r>
            <a:r>
              <a:rPr lang="es-CL" b="1" dirty="0" smtClean="0"/>
              <a:t>estudio de la materia fría </a:t>
            </a:r>
            <a:r>
              <a:rPr lang="es-CL" dirty="0" smtClean="0"/>
              <a:t>-como lo hace ALMA- </a:t>
            </a:r>
            <a:r>
              <a:rPr lang="es-CL" b="1" dirty="0" smtClean="0"/>
              <a:t>permite investigar en profundidad la formación del Universo</a:t>
            </a:r>
            <a:r>
              <a:rPr lang="es-CL" dirty="0" smtClean="0"/>
              <a:t>, a través de la observación de galaxias y planetas, tan lejanos en el tiempo y en el espacio que son demasiado débiles para ser detectados a simple vista o con telescopios ópticos.</a:t>
            </a:r>
          </a:p>
        </p:txBody>
      </p:sp>
      <p:sp>
        <p:nvSpPr>
          <p:cNvPr id="5" name="4 Marcador de texto"/>
          <p:cNvSpPr>
            <a:spLocks noGrp="1"/>
          </p:cNvSpPr>
          <p:nvPr>
            <p:ph type="body" sz="quarter" idx="12"/>
          </p:nvPr>
        </p:nvSpPr>
        <p:spPr>
          <a:xfrm>
            <a:off x="1360800" y="7264800"/>
            <a:ext cx="8210839" cy="513734"/>
          </a:xfrm>
        </p:spPr>
        <p:txBody>
          <a:bodyPr/>
          <a:lstStyle/>
          <a:p>
            <a:r>
              <a:rPr lang="es-CL" b="1" dirty="0" smtClean="0"/>
              <a:t>Fondo Cósmico de Microondas.</a:t>
            </a:r>
            <a:r>
              <a:rPr lang="es-CL" dirty="0" smtClean="0"/>
              <a:t> Imagen del Universo temprano creada por el WMAP  tras 7 años de recopilación de datos.</a:t>
            </a:r>
          </a:p>
          <a:p>
            <a:r>
              <a:rPr lang="es-CL" dirty="0" smtClean="0"/>
              <a:t>Crédito: WMAP. Licencia: GNU</a:t>
            </a:r>
            <a:endParaRPr lang="es-CL" dirty="0"/>
          </a:p>
        </p:txBody>
      </p:sp>
      <p:pic>
        <p:nvPicPr>
          <p:cNvPr id="7" name="5 Marcador de posición de imagen" descr="FondoCosmico.png"/>
          <p:cNvPicPr>
            <a:picLocks noChangeAspect="1"/>
          </p:cNvPicPr>
          <p:nvPr/>
        </p:nvPicPr>
        <p:blipFill>
          <a:blip r:embed="rId4" cstate="print"/>
          <a:stretch>
            <a:fillRect/>
          </a:stretch>
        </p:blipFill>
        <p:spPr>
          <a:xfrm>
            <a:off x="1472400" y="1499919"/>
            <a:ext cx="8031865" cy="5633604"/>
          </a:xfrm>
          <a:prstGeom prst="rect">
            <a:avLst/>
          </a:prstGeom>
        </p:spPr>
      </p:pic>
      <p:sp>
        <p:nvSpPr>
          <p:cNvPr id="8" name="4 Marcador de texto"/>
          <p:cNvSpPr txBox="1">
            <a:spLocks/>
          </p:cNvSpPr>
          <p:nvPr/>
        </p:nvSpPr>
        <p:spPr>
          <a:xfrm>
            <a:off x="1360800" y="7264800"/>
            <a:ext cx="8066823" cy="513734"/>
          </a:xfrm>
          <a:prstGeom prst="rect">
            <a:avLst/>
          </a:prstGeom>
        </p:spPr>
        <p:txBody>
          <a:bodyPr/>
          <a:lstStyle/>
          <a:p>
            <a:pPr>
              <a:spcBef>
                <a:spcPct val="20000"/>
              </a:spcBef>
              <a:defRPr/>
            </a:pPr>
            <a:r>
              <a:rPr lang="es-CL" sz="1000" b="1" i="1" dirty="0" smtClean="0">
                <a:solidFill>
                  <a:srgbClr val="006699"/>
                </a:solidFill>
              </a:rPr>
              <a:t>Gráfico sobre la expansión del Universo desde el Big Bang.</a:t>
            </a:r>
            <a:r>
              <a:rPr lang="es-CL" sz="1000" i="1" dirty="0" smtClean="0">
                <a:solidFill>
                  <a:srgbClr val="006699"/>
                </a:solidFill>
              </a:rPr>
              <a:t> </a:t>
            </a:r>
          </a:p>
          <a:p>
            <a:pPr>
              <a:spcBef>
                <a:spcPct val="20000"/>
              </a:spcBef>
              <a:defRPr/>
            </a:pPr>
            <a:r>
              <a:rPr lang="es-CL" sz="1000" i="1" dirty="0" smtClean="0">
                <a:solidFill>
                  <a:srgbClr val="006699"/>
                </a:solidFill>
              </a:rPr>
              <a:t>Crédito: NASA - WMAP. Licencia: GNU</a:t>
            </a:r>
            <a:endParaRPr lang="es-CL" sz="1000" i="1" dirty="0">
              <a:solidFill>
                <a:srgbClr val="0066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5">
                                            <p:txEl>
                                              <p:pRg st="0" end="0"/>
                                            </p:txEl>
                                          </p:spTgt>
                                        </p:tgtEl>
                                      </p:cBhvr>
                                    </p:animEffect>
                                    <p:set>
                                      <p:cBhvr>
                                        <p:cTn id="20" dur="1" fill="hold">
                                          <p:stCondLst>
                                            <p:cond delay="999"/>
                                          </p:stCondLst>
                                        </p:cTn>
                                        <p:tgtEl>
                                          <p:spTgt spid="5">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5">
                                            <p:txEl>
                                              <p:pRg st="1" end="1"/>
                                            </p:txEl>
                                          </p:spTgt>
                                        </p:tgtEl>
                                      </p:cBhvr>
                                    </p:animEffect>
                                    <p:set>
                                      <p:cBhvr>
                                        <p:cTn id="23" dur="1" fill="hold">
                                          <p:stCondLst>
                                            <p:cond delay="999"/>
                                          </p:stCondLst>
                                        </p:cTn>
                                        <p:tgtEl>
                                          <p:spTgt spid="5">
                                            <p:txEl>
                                              <p:pRg st="1" end="1"/>
                                            </p:txEl>
                                          </p:spTgt>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theme/theme1.xml><?xml version="1.0" encoding="utf-8"?>
<a:theme xmlns:a="http://schemas.openxmlformats.org/drawingml/2006/main" name="AL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ALMApptTemplate</Template>
  <TotalTime>9427</TotalTime>
  <Words>6152</Words>
  <Application>Microsoft Office PowerPoint</Application>
  <PresentationFormat>Custom</PresentationFormat>
  <Paragraphs>354</Paragraphs>
  <Slides>25</Slides>
  <Notes>25</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ALMA</vt:lpstr>
      <vt:lpstr>Slide 1</vt:lpstr>
      <vt:lpstr>¿Qué es ALMA?</vt:lpstr>
      <vt:lpstr>¿Por qué ALMA es tan poderoso?</vt:lpstr>
      <vt:lpstr>¿Por qué ALMA es tan poderoso?</vt:lpstr>
      <vt:lpstr>¿Por qué ALMA es tan poderoso?</vt:lpstr>
      <vt:lpstr>¿Por qué ALMA es tan poderoso?</vt:lpstr>
      <vt:lpstr>Astronomía: Primeras observaciones</vt:lpstr>
      <vt:lpstr>La luz en el Universo</vt:lpstr>
      <vt:lpstr>Astronomía: Observación actual</vt:lpstr>
      <vt:lpstr>¿Qué podemos ver hoy en el Universo?</vt:lpstr>
      <vt:lpstr>¿Qué puede ver ALMA?</vt:lpstr>
      <vt:lpstr>Radioastronomía: Un poco de historia</vt:lpstr>
      <vt:lpstr>¿Cómo funciona una antena de ALMA?</vt:lpstr>
      <vt:lpstr>La resolución</vt:lpstr>
      <vt:lpstr>Interferometría</vt:lpstr>
      <vt:lpstr>La versatilidad de ALMA</vt:lpstr>
      <vt:lpstr>La versatilidad de ALMA</vt:lpstr>
      <vt:lpstr>¿Cómo ALMA transforma las longitudes de onda en imágenes?</vt:lpstr>
      <vt:lpstr>¿Cómo ALMA transforma las longitudes de onda en imágenes?</vt:lpstr>
      <vt:lpstr>¿Cómo observar a través de ALMA?</vt:lpstr>
      <vt:lpstr>¿Cómo observar a través de ALMA?</vt:lpstr>
      <vt:lpstr>La historia de ALMA</vt:lpstr>
      <vt:lpstr>El alma de ALMA</vt:lpstr>
      <vt:lpstr>¿Cuándo ALMA estará completamente operativo?</vt:lpstr>
      <vt:lpstr>Slide 25</vt:lpstr>
    </vt:vector>
  </TitlesOfParts>
  <Company>Observatorio ALMA</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Observatorio ALMA</dc:title>
  <dc:subject>Presentación general del Observatorio ALMA</dc:subject>
  <dc:creator>Observatorio ALMA: Alejandra Saez</dc:creator>
  <cp:keywords>Observatorio ALMA; ALMA: Presentación ppt; Descripción</cp:keywords>
  <dc:description>Presentación general del Observatorio ALMA</dc:description>
  <cp:lastModifiedBy>Alejandro Peredo</cp:lastModifiedBy>
  <cp:revision>893</cp:revision>
  <dcterms:created xsi:type="dcterms:W3CDTF">2013-05-06T15:08:09Z</dcterms:created>
  <dcterms:modified xsi:type="dcterms:W3CDTF">2013-05-06T20:58:27Z</dcterms:modified>
  <cp:category>Presentación</cp:category>
  <cp:contentStatus>Aprobado</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gistrado por">
    <vt:lpwstr>Observatorio ALMA</vt:lpwstr>
  </property>
</Properties>
</file>